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3"/>
  </p:notesMasterIdLst>
  <p:handoutMasterIdLst>
    <p:handoutMasterId r:id="rId24"/>
  </p:handoutMasterIdLst>
  <p:sldIdLst>
    <p:sldId id="2146849576" r:id="rId5"/>
    <p:sldId id="561" r:id="rId6"/>
    <p:sldId id="2146849581" r:id="rId7"/>
    <p:sldId id="2146849586" r:id="rId8"/>
    <p:sldId id="2146849587" r:id="rId9"/>
    <p:sldId id="2146849590" r:id="rId10"/>
    <p:sldId id="2146849588" r:id="rId11"/>
    <p:sldId id="2146849585" r:id="rId12"/>
    <p:sldId id="2146849578" r:id="rId13"/>
    <p:sldId id="2146849579" r:id="rId14"/>
    <p:sldId id="2146849582" r:id="rId15"/>
    <p:sldId id="2146849580" r:id="rId16"/>
    <p:sldId id="2146849589" r:id="rId17"/>
    <p:sldId id="2146849577" r:id="rId18"/>
    <p:sldId id="2146849554" r:id="rId19"/>
    <p:sldId id="260" r:id="rId20"/>
    <p:sldId id="261" r:id="rId21"/>
    <p:sldId id="262" r:id="rId22"/>
  </p:sldIdLst>
  <p:sldSz cx="11706225" cy="6584950"/>
  <p:notesSz cx="6858000" cy="9144000"/>
  <p:defaultTextStyle>
    <a:defPPr>
      <a:defRPr lang="en-US"/>
    </a:defPPr>
    <a:lvl1pPr marL="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9" userDrawn="1">
          <p15:clr>
            <a:srgbClr val="A4A3A4"/>
          </p15:clr>
        </p15:guide>
        <p15:guide id="2" pos="36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883"/>
    <a:srgbClr val="000945"/>
    <a:srgbClr val="870000"/>
    <a:srgbClr val="F29494"/>
    <a:srgbClr val="B0271D"/>
    <a:srgbClr val="C10101"/>
    <a:srgbClr val="3A4DBA"/>
    <a:srgbClr val="041894"/>
    <a:srgbClr val="021580"/>
    <a:srgbClr val="9B2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B9A53-D4CA-616B-A655-0766979ABE26}" v="4" dt="2024-05-23T15:59:39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979"/>
        <p:guide pos="368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08922F-D3F9-C04C-94E0-9524871E3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18099-BE02-2842-BC19-34EB288E2B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7D4A3-C034-7F44-92D3-95ED9A7AF889}" type="datetimeFigureOut">
              <a:rPr lang="en-US" smtClean="0">
                <a:latin typeface="Arial" panose="020B0604020202020204" pitchFamily="34" charset="0"/>
              </a:rPr>
              <a:t>7/12/2024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E87DB-FEE6-3F4B-9718-C449ACCACA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CD9CB-E0AF-9E4D-904C-160E6D547E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BF7B2-40B1-E945-8887-3A339A33596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78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8255F9-FCC3-3A45-824E-9A73559FCF9E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BBF66F3-DCA0-FE43-BE02-9987B36BE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824" rtl="0" eaLnBrk="1" latinLnBrk="0" hangingPunct="1">
      <a:defRPr sz="115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38912" algn="l" defTabSz="877824" rtl="0" eaLnBrk="1" latinLnBrk="0" hangingPunct="1">
      <a:defRPr sz="115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77824" algn="l" defTabSz="877824" rtl="0" eaLnBrk="1" latinLnBrk="0" hangingPunct="1">
      <a:defRPr sz="115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16736" algn="l" defTabSz="877824" rtl="0" eaLnBrk="1" latinLnBrk="0" hangingPunct="1">
      <a:defRPr sz="115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755648" algn="l" defTabSz="877824" rtl="0" eaLnBrk="1" latinLnBrk="0" hangingPunct="1">
      <a:defRPr sz="1152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19456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handover point? How to make resource cluster visible to RH ? – what do the servers have set up initially? How to expose the platform to RH, via </a:t>
            </a:r>
            <a:r>
              <a:rPr lang="en-US" err="1"/>
              <a:t>iLO</a:t>
            </a:r>
            <a:r>
              <a:rPr lang="en-US"/>
              <a:t> IP or other?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F66F3-DCA0-FE43-BE02-9987B36BE4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77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What is the handover point? How to make resource cluster visible to RH ? – </a:t>
            </a:r>
            <a:r>
              <a:rPr lang="en-US" strike="sngStrike"/>
              <a:t>what do the servers have set up initially?  </a:t>
            </a:r>
            <a:r>
              <a:rPr lang="en-US"/>
              <a:t>How to expose the platform to RH, via </a:t>
            </a:r>
            <a:r>
              <a:rPr lang="en-US" err="1"/>
              <a:t>iLO</a:t>
            </a:r>
            <a:r>
              <a:rPr lang="en-US"/>
              <a:t> IP or other?</a:t>
            </a:r>
          </a:p>
          <a:p>
            <a:pPr marL="0" marR="0" lvl="0" indent="0" algn="l" defTabSz="877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After Rack and Stack, How do WWT make IPs visible to RH or RH needs to discover the IPs? What do the sever set up(OS) initially? </a:t>
            </a:r>
          </a:p>
          <a:p>
            <a:pPr marL="0" marR="0" lvl="0" indent="0" algn="l" defTabSz="877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F66F3-DCA0-FE43-BE02-9987B36BE4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6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F66F3-DCA0-FE43-BE02-9987B36BE4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82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77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Throughput testing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+mn-lt"/>
                <a:cs typeface="+mn-lt"/>
              </a:rPr>
              <a:t>:</a:t>
            </a:r>
            <a:r>
              <a:rPr lang="en-US" sz="1800" b="0" i="0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ea typeface="+mn-lt"/>
                <a:cs typeface="+mn-lt"/>
              </a:rPr>
              <a:t> </a:t>
            </a:r>
            <a:r>
              <a:rPr lang="en-US" sz="2400"/>
              <a:t>SR-IOV and DPDK performance throughput testing of OpenShift cluster 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lvl="0" indent="0" algn="l" defTabSz="877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F66F3-DCA0-FE43-BE02-9987B36BE48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7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2c3ee4414f8_0_9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8" name="Google Shape;2698;g2c3ee4414f8_0_9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2c3ee4414f8_0_7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1" name="Google Shape;2741;g2c3ee4414f8_0_7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2c3ee4414f8_0_9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7" name="Google Shape;2777;g2c3ee4414f8_0_9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Zero Touch Provisioning (ZTP)</a:t>
            </a:r>
            <a:r>
              <a:rPr lang="en-GB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is a process that makes use of multiple Red Hat products and technologies to </a:t>
            </a:r>
            <a:r>
              <a:rPr lang="en-GB" sz="14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install and configure OpenShift and associated Operators onto a set of bare metal nodes</a:t>
            </a:r>
            <a:r>
              <a:rPr lang="en-GB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 ZTP completes when OpenShift and the associated Operators are installed and configured.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Redhat Advanced Cluster Management (ACM)</a:t>
            </a:r>
            <a:endParaRPr sz="1400" b="1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GitOps</a:t>
            </a:r>
            <a:endParaRPr sz="1400" b="1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Ansible Automation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finity Lo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swirls&#10;&#10;Description automatically generated">
            <a:extLst>
              <a:ext uri="{FF2B5EF4-FFF2-40B4-BE49-F238E27FC236}">
                <a16:creationId xmlns:a16="http://schemas.microsoft.com/office/drawing/2014/main" id="{E3D213AE-6564-F0DF-AC15-E6626CB81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706225" cy="6584950"/>
          </a:xfrm>
          <a:prstGeom prst="rect">
            <a:avLst/>
          </a:prstGeom>
        </p:spPr>
      </p:pic>
      <p:sp>
        <p:nvSpPr>
          <p:cNvPr id="91" name="Title 2">
            <a:extLst>
              <a:ext uri="{FF2B5EF4-FFF2-40B4-BE49-F238E27FC236}">
                <a16:creationId xmlns:a16="http://schemas.microsoft.com/office/drawing/2014/main" id="{3DCBB9C8-E69B-844B-B249-E1FB04F5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411028"/>
            <a:ext cx="5226049" cy="117047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tx2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Document title</a:t>
            </a:r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B612A6-67EF-4A83-AF4D-AD94E22F2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4680000"/>
            <a:ext cx="5226049" cy="431015"/>
          </a:xfrm>
        </p:spPr>
        <p:txBody>
          <a:bodyPr anchor="t">
            <a:noAutofit/>
          </a:bodyPr>
          <a:lstStyle>
            <a:lvl1pPr algn="l"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388C3-53B0-7521-C3F6-96CBFCE9F3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298" y="5546369"/>
            <a:ext cx="1696127" cy="80680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C59D28-4315-B502-6D1F-34FF480731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667061"/>
            <a:ext cx="5226049" cy="278907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fld id="{40D9233F-328B-A843-8490-11510E3736C2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1321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ue flag&#10;&#10;Description automatically generated">
            <a:extLst>
              <a:ext uri="{FF2B5EF4-FFF2-40B4-BE49-F238E27FC236}">
                <a16:creationId xmlns:a16="http://schemas.microsoft.com/office/drawing/2014/main" id="{AB4A93EB-AA7A-BA1A-2FF8-943A82C66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C574D12-F13A-F3CC-257D-F5BE19D62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CE906AC-13A7-8CE5-870B-994A06ED0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709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flag&#10;&#10;Description automatically generated">
            <a:extLst>
              <a:ext uri="{FF2B5EF4-FFF2-40B4-BE49-F238E27FC236}">
                <a16:creationId xmlns:a16="http://schemas.microsoft.com/office/drawing/2014/main" id="{340B95DF-5092-E511-1DA2-2C8B6CCDD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9C249EA-FD8D-02A4-899B-46BE245E1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4519B402-795F-2335-2C71-4B2057438A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1026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blue flag&#10;&#10;Description automatically generated">
            <a:extLst>
              <a:ext uri="{FF2B5EF4-FFF2-40B4-BE49-F238E27FC236}">
                <a16:creationId xmlns:a16="http://schemas.microsoft.com/office/drawing/2014/main" id="{F2D8DDD7-C385-FBB8-8C22-6305CA027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D067200-41F3-E6F5-3347-A479FBF5C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221FB45E-2B8A-989C-658E-BAA56F7D8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927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One Column Tw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urved lines&#10;&#10;Description automatically generated">
            <a:extLst>
              <a:ext uri="{FF2B5EF4-FFF2-40B4-BE49-F238E27FC236}">
                <a16:creationId xmlns:a16="http://schemas.microsoft.com/office/drawing/2014/main" id="{7B38A99F-5D1D-0124-683E-6E23B01163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6900" y="4002689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F9DFA4-390E-C94F-9D54-D6D86A311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7901784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A01A40-52B2-4644-98CB-04C3393838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DD4272-853E-45D2-8482-DFF65EB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6FDE853D-AA0B-9E4F-90F5-0B5C295A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26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97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 Tw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urved lines&#10;&#10;Description automatically generated">
            <a:extLst>
              <a:ext uri="{FF2B5EF4-FFF2-40B4-BE49-F238E27FC236}">
                <a16:creationId xmlns:a16="http://schemas.microsoft.com/office/drawing/2014/main" id="{7B38A99F-5D1D-0124-683E-6E23B01163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6900" y="4002689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F9DFA4-390E-C94F-9D54-D6D86A311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3421062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A01A40-52B2-4644-98CB-04C3393838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DD4272-853E-45D2-8482-DFF65EB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6FDE853D-AA0B-9E4F-90F5-0B5C295A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7687B433-8FC7-64DD-9D1D-17161E7AEE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539" y="1495421"/>
            <a:ext cx="3421062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9212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97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hree Column Tw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urved lines&#10;&#10;Description automatically generated">
            <a:extLst>
              <a:ext uri="{FF2B5EF4-FFF2-40B4-BE49-F238E27FC236}">
                <a16:creationId xmlns:a16="http://schemas.microsoft.com/office/drawing/2014/main" id="{7B38A99F-5D1D-0124-683E-6E23B01163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6900" y="4002689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F9DFA4-390E-C94F-9D54-D6D86A311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2541587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A01A40-52B2-4644-98CB-04C3393838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DD4272-853E-45D2-8482-DFF65EB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6FDE853D-AA0B-9E4F-90F5-0B5C295A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7687B433-8FC7-64DD-9D1D-17161E7AEE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6913" y="1495421"/>
            <a:ext cx="2541587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3F621249-565C-B4CD-7D93-A421EC409F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27725" y="1495421"/>
            <a:ext cx="2539999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0780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97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One Column Tw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urved lines&#10;&#10;Description automatically generated">
            <a:extLst>
              <a:ext uri="{FF2B5EF4-FFF2-40B4-BE49-F238E27FC236}">
                <a16:creationId xmlns:a16="http://schemas.microsoft.com/office/drawing/2014/main" id="{CA88BCD7-BD46-BFD1-323C-333EB0F81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3800" y="4007967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3BC46EAB-FBC9-4518-AF5A-5755EBB06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7901783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1AFB5C6-AF9A-4A85-BD6D-851CF4DD17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00D636B-66BF-4CD6-83F0-E7E63E15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DEDFED71-118E-7343-81C7-A40E0B271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061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 Tw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curved lines&#10;&#10;Description automatically generated">
            <a:extLst>
              <a:ext uri="{FF2B5EF4-FFF2-40B4-BE49-F238E27FC236}">
                <a16:creationId xmlns:a16="http://schemas.microsoft.com/office/drawing/2014/main" id="{E0681A66-3AEF-2B17-0D4C-8B76D2824F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3800" y="4007967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F9DFA4-390E-C94F-9D54-D6D86A311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3421062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A01A40-52B2-4644-98CB-04C3393838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DD4272-853E-45D2-8482-DFF65EB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6FDE853D-AA0B-9E4F-90F5-0B5C295A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7687B433-8FC7-64DD-9D1D-17161E7AEE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539" y="1495421"/>
            <a:ext cx="3421062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240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97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hree Column Tw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blue curved lines&#10;&#10;Description automatically generated">
            <a:extLst>
              <a:ext uri="{FF2B5EF4-FFF2-40B4-BE49-F238E27FC236}">
                <a16:creationId xmlns:a16="http://schemas.microsoft.com/office/drawing/2014/main" id="{F6D12074-ACD5-EE99-30F2-D37913BA5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3800" y="4007967"/>
            <a:ext cx="3384000" cy="25885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F9DFA4-390E-C94F-9D54-D6D86A311D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1495421"/>
            <a:ext cx="2541587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A01A40-52B2-4644-98CB-04C3393838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8DD4272-853E-45D2-8482-DFF65EB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6FDE853D-AA0B-9E4F-90F5-0B5C295A6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7687B433-8FC7-64DD-9D1D-17161E7AEE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6913" y="1495421"/>
            <a:ext cx="2541587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3F621249-565C-B4CD-7D93-A421EC409F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27725" y="1495421"/>
            <a:ext cx="2539999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2609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9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98A7C5D0-0DFE-471B-95CE-C04C5FF197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5" y="1495421"/>
            <a:ext cx="10589419" cy="44608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0F67F4CA-F467-4123-BC31-0D13F442B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8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4891BFD-5009-454B-9226-73EED577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8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lide Number Placeholder 21">
            <a:extLst>
              <a:ext uri="{FF2B5EF4-FFF2-40B4-BE49-F238E27FC236}">
                <a16:creationId xmlns:a16="http://schemas.microsoft.com/office/drawing/2014/main" id="{9FDC73F6-DEF5-5B45-BEC0-58CE4E695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629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circle&#10;&#10;Description automatically generated">
            <a:extLst>
              <a:ext uri="{FF2B5EF4-FFF2-40B4-BE49-F238E27FC236}">
                <a16:creationId xmlns:a16="http://schemas.microsoft.com/office/drawing/2014/main" id="{CF9655DD-F7C0-CCE1-C87D-D1C8C382B3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91" name="Title 2">
            <a:extLst>
              <a:ext uri="{FF2B5EF4-FFF2-40B4-BE49-F238E27FC236}">
                <a16:creationId xmlns:a16="http://schemas.microsoft.com/office/drawing/2014/main" id="{3DCBB9C8-E69B-844B-B249-E1FB04F5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014518"/>
            <a:ext cx="10588624" cy="1306019"/>
          </a:xfrm>
        </p:spPr>
        <p:txBody>
          <a:bodyPr anchor="t" anchorCtr="0">
            <a:noAutofit/>
          </a:bodyPr>
          <a:lstStyle>
            <a:lvl1pPr algn="ctr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Document title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D5BA90-9C9E-4C39-90E9-4440C5A580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320" y="4099660"/>
            <a:ext cx="2448000" cy="1159573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B612A6-67EF-4A83-AF4D-AD94E22F2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6914" y="2994591"/>
            <a:ext cx="5230812" cy="431015"/>
          </a:xfrm>
        </p:spPr>
        <p:txBody>
          <a:bodyPr anchor="t">
            <a:noAutofit/>
          </a:bodyPr>
          <a:lstStyle>
            <a:lvl1pPr algn="ctr"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E0C29A5-B246-BAB6-1997-F9798FBCCD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1677" y="5782638"/>
            <a:ext cx="5226049" cy="278907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fld id="{8E902BE5-71D0-6F47-8D63-2383682F8DF7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7862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93280B3-8A5B-48ED-A824-85DC56BF03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5" y="1495421"/>
            <a:ext cx="5226845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015334-52EE-43C8-9BB6-AE70D3098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9" cy="311817"/>
          </a:xfrm>
        </p:spPr>
        <p:txBody>
          <a:bodyPr/>
          <a:lstStyle>
            <a:lvl1pPr>
              <a:defRPr sz="1400" b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7E41D9A-1576-412D-8C1C-BB33F85C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8E5CF58A-D57D-4B8E-A0E4-71CC0A57F73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930359" y="1495421"/>
            <a:ext cx="5217861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49F8AC6-0245-472C-8F93-CF5059877C5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58006" y="6199319"/>
            <a:ext cx="2547144" cy="153856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A5734867-F236-FC4B-994C-F3306AA2F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6662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339FE9-9BD7-412D-805E-395F6E0A0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6" y="1495421"/>
            <a:ext cx="3408828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D9F4997-415D-439C-87F4-014A7EF98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9" cy="311817"/>
          </a:xfrm>
        </p:spPr>
        <p:txBody>
          <a:bodyPr/>
          <a:lstStyle>
            <a:lvl1pPr>
              <a:defRPr sz="1400" b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CF393B1-A59E-453E-9D45-DA48CBE6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A35A4C19-A46F-404F-8204-6D25E3668AA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41405" y="1495421"/>
            <a:ext cx="3419858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B64CE277-B1FF-4C06-9D89-810FB05CCE3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735834" y="1495421"/>
            <a:ext cx="3411591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A7E174B-448A-4B60-AB7F-C7B9AD4786E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198B432F-7D84-474B-A9A6-129E466BE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6201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339FE9-9BD7-412D-805E-395F6E0A0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6" y="1495421"/>
            <a:ext cx="2547144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D9F4997-415D-439C-87F4-014A7EF98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6560" cy="311817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CF393B1-A59E-453E-9D45-DA48CBE6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A35A4C19-A46F-404F-8204-6D25E3668AA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118" y="1495421"/>
            <a:ext cx="2546732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B64CE277-B1FF-4C06-9D89-810FB05CCE3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917818" y="1495421"/>
            <a:ext cx="2549907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998D4E1C-DBAF-478E-A830-079FD580254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97518" y="1495421"/>
            <a:ext cx="2549907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0C86D12-3E97-4378-B553-8DE70244267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14" name="Slide Number Placeholder 21">
            <a:extLst>
              <a:ext uri="{FF2B5EF4-FFF2-40B4-BE49-F238E27FC236}">
                <a16:creationId xmlns:a16="http://schemas.microsoft.com/office/drawing/2014/main" id="{F2B6042A-E4E3-8144-AC2A-A43657062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3416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Small +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30D81BF-70BD-4A33-8136-E84B779DC0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6" y="1495421"/>
            <a:ext cx="3408828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3CFA938-F1DE-4579-9693-F1A1D729C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8" cy="311817"/>
          </a:xfrm>
        </p:spPr>
        <p:txBody>
          <a:bodyPr/>
          <a:lstStyle>
            <a:lvl1pPr>
              <a:defRPr sz="1400" b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D315EE4-0889-43DA-8085-DC3AE355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91DB46A-7E6C-41DB-8070-2EC86BD7556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148697" y="1495421"/>
            <a:ext cx="6998727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3F19C92-E850-48D3-BC22-F3366E6836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AE2E3258-5A91-F047-8CB0-CF3CCCCE7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29983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Large +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30D81BF-70BD-4A33-8136-E84B779DC0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5" y="1495421"/>
            <a:ext cx="7003257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3CFA938-F1DE-4579-9693-F1A1D729C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8" cy="311817"/>
          </a:xfrm>
        </p:spPr>
        <p:txBody>
          <a:bodyPr/>
          <a:lstStyle>
            <a:lvl1pPr>
              <a:defRPr sz="1400" b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D315EE4-0889-43DA-8085-DC3AE355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91DB46A-7E6C-41DB-8070-2EC86BD7556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738596" y="1495421"/>
            <a:ext cx="3408828" cy="4460880"/>
          </a:xfrm>
          <a:solidFill>
            <a:schemeClr val="bg2"/>
          </a:solidFill>
        </p:spPr>
        <p:txBody>
          <a:bodyPr lIns="72000" tIns="72000" rIns="72000" bIns="720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3F19C92-E850-48D3-BC22-F3366E6836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71030AD4-7844-2442-A787-F054C38B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279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DA7117-1363-4244-8D0E-B408286F6914}"/>
              </a:ext>
            </a:extLst>
          </p:cNvPr>
          <p:cNvSpPr/>
          <p:nvPr userDrawn="1"/>
        </p:nvSpPr>
        <p:spPr>
          <a:xfrm>
            <a:off x="5853112" y="0"/>
            <a:ext cx="5853113" cy="6584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35BF238-9E04-4CC4-90B0-9AD1F4F3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4937124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5C63F4-B3B2-4392-913E-8B0DAFCB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06" y="1098701"/>
            <a:ext cx="4937124" cy="4857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92D080-B098-4569-8A70-84180FE7D9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10301" y="1098701"/>
            <a:ext cx="4937124" cy="4857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F3B7-4226-47B6-BB47-3F6551529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490107"/>
            <a:ext cx="4937125" cy="38735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800" spc="0" dirty="0" smtClean="0">
                <a:solidFill>
                  <a:schemeClr val="bg1"/>
                </a:solidFill>
                <a:latin typeface="Aeonik Pro Medium" panose="020B0603030300000000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Slide Number Placeholder 21">
            <a:extLst>
              <a:ext uri="{FF2B5EF4-FFF2-40B4-BE49-F238E27FC236}">
                <a16:creationId xmlns:a16="http://schemas.microsoft.com/office/drawing/2014/main" id="{ABAB34CE-F490-6545-AEAB-5E8A2F3C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6921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DA7117-1363-4244-8D0E-B408286F6914}"/>
              </a:ext>
            </a:extLst>
          </p:cNvPr>
          <p:cNvSpPr/>
          <p:nvPr userDrawn="1"/>
        </p:nvSpPr>
        <p:spPr>
          <a:xfrm>
            <a:off x="5853112" y="0"/>
            <a:ext cx="5853113" cy="658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0CD92-B850-5B46-AB72-E4A0DFE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35BF238-9E04-4CC4-90B0-9AD1F4F3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4937124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75C63F4-B3B2-4392-913E-8B0DAFCB7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06" y="1098701"/>
            <a:ext cx="4937124" cy="4857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92D080-B098-4569-8A70-84180FE7D9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10301" y="1098701"/>
            <a:ext cx="4937124" cy="4857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85000"/>
                </a:schemeClr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F3B7-4226-47B6-BB47-3F6551529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490107"/>
            <a:ext cx="4937125" cy="38735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800" spc="0" dirty="0" smtClean="0">
                <a:solidFill>
                  <a:schemeClr val="bg1"/>
                </a:solidFill>
                <a:latin typeface="Aeonik Pro Medium" panose="020B0603030300000000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Slide Number Placeholder 21">
            <a:extLst>
              <a:ext uri="{FF2B5EF4-FFF2-40B4-BE49-F238E27FC236}">
                <a16:creationId xmlns:a16="http://schemas.microsoft.com/office/drawing/2014/main" id="{6F924D9C-5049-B94C-BEC2-C0B85A961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606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74620-E571-5D46-A3C3-64E14C42D1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FF85669-3F02-4EF3-B6CD-AF7234116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6005"/>
            <a:ext cx="10589419" cy="311817"/>
          </a:xfrm>
        </p:spPr>
        <p:txBody>
          <a:bodyPr/>
          <a:lstStyle>
            <a:lvl1pPr>
              <a:defRPr sz="1400" b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CF47DB-2FD2-490F-BAFC-25E77A4C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11433456-BB13-B74B-B2DF-719CC7EC7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1450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3">
            <a:extLst>
              <a:ext uri="{FF2B5EF4-FFF2-40B4-BE49-F238E27FC236}">
                <a16:creationId xmlns:a16="http://schemas.microsoft.com/office/drawing/2014/main" id="{F2D1DD4D-F394-984D-240D-D814AC22A3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3201" y="0"/>
            <a:ext cx="5853024" cy="6597650"/>
          </a:xfrm>
          <a:custGeom>
            <a:avLst/>
            <a:gdLst>
              <a:gd name="connsiteX0" fmla="*/ 3049761 w 5853024"/>
              <a:gd name="connsiteY0" fmla="*/ 0 h 6584748"/>
              <a:gd name="connsiteX1" fmla="*/ 5853024 w 5853024"/>
              <a:gd name="connsiteY1" fmla="*/ 0 h 6584748"/>
              <a:gd name="connsiteX2" fmla="*/ 5853024 w 5853024"/>
              <a:gd name="connsiteY2" fmla="*/ 6584748 h 6584748"/>
              <a:gd name="connsiteX3" fmla="*/ 3086208 w 5853024"/>
              <a:gd name="connsiteY3" fmla="*/ 6584748 h 6584748"/>
              <a:gd name="connsiteX4" fmla="*/ 2795494 w 5853024"/>
              <a:gd name="connsiteY4" fmla="*/ 6365132 h 6584748"/>
              <a:gd name="connsiteX5" fmla="*/ 0 w 5853024"/>
              <a:gd name="connsiteY5" fmla="*/ 3279622 h 6584748"/>
              <a:gd name="connsiteX6" fmla="*/ 3049761 w 5853024"/>
              <a:gd name="connsiteY6" fmla="*/ 0 h 658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3024" h="6584748">
                <a:moveTo>
                  <a:pt x="3049761" y="0"/>
                </a:moveTo>
                <a:lnTo>
                  <a:pt x="5853024" y="0"/>
                </a:lnTo>
                <a:lnTo>
                  <a:pt x="5853024" y="6584748"/>
                </a:lnTo>
                <a:lnTo>
                  <a:pt x="3086208" y="6584748"/>
                </a:lnTo>
                <a:lnTo>
                  <a:pt x="2795494" y="6365132"/>
                </a:lnTo>
                <a:cubicBezTo>
                  <a:pt x="1363556" y="5233606"/>
                  <a:pt x="276656" y="3645447"/>
                  <a:pt x="0" y="3279622"/>
                </a:cubicBezTo>
                <a:cubicBezTo>
                  <a:pt x="292660" y="2893067"/>
                  <a:pt x="1493176" y="1135887"/>
                  <a:pt x="3049761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809" r="-10724"/>
            </a:stretch>
          </a:blipFill>
        </p:spPr>
        <p:txBody>
          <a:bodyPr wrap="square" lIns="21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8779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2EF44-8CC6-6C69-C9AB-1918A18A93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853289" cy="65849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10C59B-8E6A-34C8-A5E0-BB82A1AD9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396" y="2187589"/>
            <a:ext cx="3340504" cy="553998"/>
          </a:xfrm>
        </p:spPr>
        <p:txBody>
          <a:bodyPr anchor="b"/>
          <a:lstStyle>
            <a:lvl1pPr>
              <a:defRPr sz="40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565E89D-3808-6D84-C7A0-03199D65B4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5305" y="2971800"/>
            <a:ext cx="3333595" cy="279558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text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38D6F97-74C7-25DC-1315-0BA353E00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29975" y="6216109"/>
            <a:ext cx="26444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8003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CC41A0F-C6F5-AA2E-819C-F626A99695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3201" y="0"/>
            <a:ext cx="5853024" cy="6597650"/>
          </a:xfrm>
          <a:custGeom>
            <a:avLst/>
            <a:gdLst>
              <a:gd name="connsiteX0" fmla="*/ 3049761 w 5853024"/>
              <a:gd name="connsiteY0" fmla="*/ 0 h 6584748"/>
              <a:gd name="connsiteX1" fmla="*/ 5853024 w 5853024"/>
              <a:gd name="connsiteY1" fmla="*/ 0 h 6584748"/>
              <a:gd name="connsiteX2" fmla="*/ 5853024 w 5853024"/>
              <a:gd name="connsiteY2" fmla="*/ 6584748 h 6584748"/>
              <a:gd name="connsiteX3" fmla="*/ 3086208 w 5853024"/>
              <a:gd name="connsiteY3" fmla="*/ 6584748 h 6584748"/>
              <a:gd name="connsiteX4" fmla="*/ 2795494 w 5853024"/>
              <a:gd name="connsiteY4" fmla="*/ 6365132 h 6584748"/>
              <a:gd name="connsiteX5" fmla="*/ 0 w 5853024"/>
              <a:gd name="connsiteY5" fmla="*/ 3279622 h 6584748"/>
              <a:gd name="connsiteX6" fmla="*/ 3049761 w 5853024"/>
              <a:gd name="connsiteY6" fmla="*/ 0 h 658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3024" h="6584748">
                <a:moveTo>
                  <a:pt x="3049761" y="0"/>
                </a:moveTo>
                <a:lnTo>
                  <a:pt x="5853024" y="0"/>
                </a:lnTo>
                <a:lnTo>
                  <a:pt x="5853024" y="6584748"/>
                </a:lnTo>
                <a:lnTo>
                  <a:pt x="3086208" y="6584748"/>
                </a:lnTo>
                <a:lnTo>
                  <a:pt x="2795494" y="6365132"/>
                </a:lnTo>
                <a:cubicBezTo>
                  <a:pt x="1363556" y="5233606"/>
                  <a:pt x="276656" y="3645447"/>
                  <a:pt x="0" y="3279622"/>
                </a:cubicBezTo>
                <a:cubicBezTo>
                  <a:pt x="292660" y="2893067"/>
                  <a:pt x="1493176" y="1135887"/>
                  <a:pt x="3049761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809" r="-10724"/>
            </a:stretch>
          </a:blipFill>
        </p:spPr>
        <p:txBody>
          <a:bodyPr wrap="square" lIns="2160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87799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28FC5-67C6-49B1-DB95-89E88352A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853289" cy="65849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DAE8F0-752B-F89D-3C0C-E255C3B8C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778" y="2187589"/>
            <a:ext cx="3340504" cy="553998"/>
          </a:xfrm>
        </p:spPr>
        <p:txBody>
          <a:bodyPr anchor="b"/>
          <a:lstStyle>
            <a:lvl1pPr>
              <a:defRPr sz="40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12BA0B5-E17B-387D-EF95-7901DF3475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29975" y="6216109"/>
            <a:ext cx="26444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C2C2F33-5B66-29EB-5BD1-57529CC149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4687" y="2971800"/>
            <a:ext cx="3333595" cy="279558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96631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finity Loop V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arrow&#10;&#10;Description automatically generated">
            <a:extLst>
              <a:ext uri="{FF2B5EF4-FFF2-40B4-BE49-F238E27FC236}">
                <a16:creationId xmlns:a16="http://schemas.microsoft.com/office/drawing/2014/main" id="{C7610A95-C08B-E83C-39E9-3361CBFC23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91" name="Title 2">
            <a:extLst>
              <a:ext uri="{FF2B5EF4-FFF2-40B4-BE49-F238E27FC236}">
                <a16:creationId xmlns:a16="http://schemas.microsoft.com/office/drawing/2014/main" id="{3DCBB9C8-E69B-844B-B249-E1FB04F5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411028"/>
            <a:ext cx="5226049" cy="117047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accent2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Virgin Media amplified title</a:t>
            </a:r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B612A6-67EF-4A83-AF4D-AD94E22F2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4680000"/>
            <a:ext cx="5226049" cy="431015"/>
          </a:xfrm>
        </p:spPr>
        <p:txBody>
          <a:bodyPr anchor="t">
            <a:noAutofit/>
          </a:bodyPr>
          <a:lstStyle>
            <a:lvl1pPr algn="l"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388C3-53B0-7521-C3F6-96CBFCE9F3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298" y="5546369"/>
            <a:ext cx="1696127" cy="80680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C59D28-4315-B502-6D1F-34FF480731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667061"/>
            <a:ext cx="5226049" cy="278907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fld id="{E08252BC-EC82-F247-924B-956275A3689C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9301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97070A-FA93-52D8-A682-BD71209D9D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" y="349"/>
            <a:ext cx="11705335" cy="6584251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5390CCA-740A-EA68-12B7-A35D84D75E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E2966F77-0411-82CF-B8F4-6B7C20083E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7677" y="4894"/>
            <a:ext cx="5738548" cy="6575167"/>
          </a:xfrm>
          <a:custGeom>
            <a:avLst/>
            <a:gdLst>
              <a:gd name="connsiteX0" fmla="*/ 5738548 w 5738548"/>
              <a:gd name="connsiteY0" fmla="*/ 0 h 6575167"/>
              <a:gd name="connsiteX1" fmla="*/ 5738548 w 5738548"/>
              <a:gd name="connsiteY1" fmla="*/ 6575167 h 6575167"/>
              <a:gd name="connsiteX2" fmla="*/ 5442266 w 5738548"/>
              <a:gd name="connsiteY2" fmla="*/ 6549671 h 6575167"/>
              <a:gd name="connsiteX3" fmla="*/ 325307 w 5738548"/>
              <a:gd name="connsiteY3" fmla="*/ 3715115 h 6575167"/>
              <a:gd name="connsiteX4" fmla="*/ 0 w 5738548"/>
              <a:gd name="connsiteY4" fmla="*/ 3287583 h 6575167"/>
              <a:gd name="connsiteX5" fmla="*/ 325307 w 5738548"/>
              <a:gd name="connsiteY5" fmla="*/ 2860051 h 6575167"/>
              <a:gd name="connsiteX6" fmla="*/ 5442266 w 5738548"/>
              <a:gd name="connsiteY6" fmla="*/ 25497 h 657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8548" h="6575167">
                <a:moveTo>
                  <a:pt x="5738548" y="0"/>
                </a:moveTo>
                <a:lnTo>
                  <a:pt x="5738548" y="6575167"/>
                </a:lnTo>
                <a:lnTo>
                  <a:pt x="5442266" y="6549671"/>
                </a:lnTo>
                <a:cubicBezTo>
                  <a:pt x="3375453" y="6312174"/>
                  <a:pt x="1502753" y="5262891"/>
                  <a:pt x="325307" y="3715115"/>
                </a:cubicBezTo>
                <a:lnTo>
                  <a:pt x="0" y="3287583"/>
                </a:lnTo>
                <a:lnTo>
                  <a:pt x="325307" y="2860051"/>
                </a:lnTo>
                <a:cubicBezTo>
                  <a:pt x="1502753" y="1312276"/>
                  <a:pt x="3375453" y="262993"/>
                  <a:pt x="5442266" y="25497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46800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CD86CB-AFE2-871D-2D8E-CC208782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5227044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F72838F-CB44-E6BA-BD69-C199E0261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006" y="1495424"/>
            <a:ext cx="5227044" cy="44608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9804373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white flag&#10;&#10;Description automatically generated">
            <a:extLst>
              <a:ext uri="{FF2B5EF4-FFF2-40B4-BE49-F238E27FC236}">
                <a16:creationId xmlns:a16="http://schemas.microsoft.com/office/drawing/2014/main" id="{EFEFC5F8-D792-80C7-8751-473E41A5DA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9"/>
            <a:ext cx="11706402" cy="65848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72A3C1-9AA0-5889-D82D-E1EC0DD0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7" y="4599286"/>
            <a:ext cx="4937587" cy="1828193"/>
          </a:xfrm>
        </p:spPr>
        <p:txBody>
          <a:bodyPr anchor="ctr"/>
          <a:lstStyle>
            <a:lvl1pPr>
              <a:defRPr sz="44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93539C11-30D4-F2EB-E0D0-13DE8E175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8DAB3A0-22CA-76D1-E8CF-4944AF98E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1706225" cy="4802601"/>
          </a:xfrm>
          <a:custGeom>
            <a:avLst/>
            <a:gdLst>
              <a:gd name="connsiteX0" fmla="*/ 0 w 11706225"/>
              <a:gd name="connsiteY0" fmla="*/ 0 h 4802601"/>
              <a:gd name="connsiteX1" fmla="*/ 11706225 w 11706225"/>
              <a:gd name="connsiteY1" fmla="*/ 0 h 4802601"/>
              <a:gd name="connsiteX2" fmla="*/ 11706225 w 11706225"/>
              <a:gd name="connsiteY2" fmla="*/ 4505069 h 4802601"/>
              <a:gd name="connsiteX3" fmla="*/ 8316298 w 11706225"/>
              <a:gd name="connsiteY3" fmla="*/ 4802601 h 4802601"/>
              <a:gd name="connsiteX4" fmla="*/ 0 w 11706225"/>
              <a:gd name="connsiteY4" fmla="*/ 3072884 h 480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06225" h="4802601">
                <a:moveTo>
                  <a:pt x="0" y="0"/>
                </a:moveTo>
                <a:lnTo>
                  <a:pt x="11706225" y="0"/>
                </a:lnTo>
                <a:lnTo>
                  <a:pt x="11706225" y="4505069"/>
                </a:lnTo>
                <a:cubicBezTo>
                  <a:pt x="10731926" y="4693466"/>
                  <a:pt x="9604593" y="4802601"/>
                  <a:pt x="8316298" y="4802601"/>
                </a:cubicBezTo>
                <a:cubicBezTo>
                  <a:pt x="5200125" y="4802601"/>
                  <a:pt x="2274789" y="3970362"/>
                  <a:pt x="0" y="3072884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823" b="-25367"/>
            </a:stretch>
          </a:blipFill>
        </p:spPr>
        <p:txBody>
          <a:bodyPr wrap="square" lIns="180000" tIns="1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7368124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C5F8-D792-80C7-8751-473E41A5DA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99"/>
            <a:ext cx="11706401" cy="65848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72A3C1-9AA0-5889-D82D-E1EC0DD0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8" y="4599286"/>
            <a:ext cx="4752392" cy="1828193"/>
          </a:xfrm>
        </p:spPr>
        <p:txBody>
          <a:bodyPr anchor="ctr"/>
          <a:lstStyle>
            <a:lvl1pPr>
              <a:defRPr sz="44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93539C11-30D4-F2EB-E0D0-13DE8E175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8DAB3A0-22CA-76D1-E8CF-4944AF98E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1706225" cy="4802601"/>
          </a:xfrm>
          <a:custGeom>
            <a:avLst/>
            <a:gdLst>
              <a:gd name="connsiteX0" fmla="*/ 0 w 11706225"/>
              <a:gd name="connsiteY0" fmla="*/ 0 h 4802601"/>
              <a:gd name="connsiteX1" fmla="*/ 11706225 w 11706225"/>
              <a:gd name="connsiteY1" fmla="*/ 0 h 4802601"/>
              <a:gd name="connsiteX2" fmla="*/ 11706225 w 11706225"/>
              <a:gd name="connsiteY2" fmla="*/ 4505069 h 4802601"/>
              <a:gd name="connsiteX3" fmla="*/ 8316298 w 11706225"/>
              <a:gd name="connsiteY3" fmla="*/ 4802601 h 4802601"/>
              <a:gd name="connsiteX4" fmla="*/ 0 w 11706225"/>
              <a:gd name="connsiteY4" fmla="*/ 3072884 h 480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06225" h="4802601">
                <a:moveTo>
                  <a:pt x="0" y="0"/>
                </a:moveTo>
                <a:lnTo>
                  <a:pt x="11706225" y="0"/>
                </a:lnTo>
                <a:lnTo>
                  <a:pt x="11706225" y="4505069"/>
                </a:lnTo>
                <a:cubicBezTo>
                  <a:pt x="10731926" y="4693466"/>
                  <a:pt x="9604593" y="4802601"/>
                  <a:pt x="8316298" y="4802601"/>
                </a:cubicBezTo>
                <a:cubicBezTo>
                  <a:pt x="5200125" y="4802601"/>
                  <a:pt x="2274789" y="3970362"/>
                  <a:pt x="0" y="3072884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823" b="-25367"/>
            </a:stretch>
          </a:blipFill>
        </p:spPr>
        <p:txBody>
          <a:bodyPr wrap="square" lIns="180000" tIns="180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6356494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rame Screen -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monitor&#10;&#10;Description automatically generated">
            <a:extLst>
              <a:ext uri="{FF2B5EF4-FFF2-40B4-BE49-F238E27FC236}">
                <a16:creationId xmlns:a16="http://schemas.microsoft.com/office/drawing/2014/main" id="{F9317E2E-A268-FA9B-087B-3781438D6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007"/>
          <a:stretch/>
        </p:blipFill>
        <p:spPr>
          <a:xfrm>
            <a:off x="2510765" y="1096963"/>
            <a:ext cx="6683900" cy="548798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74620-E571-5D46-A3C3-64E14C42D1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1F6523-7318-448A-9563-07427623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BFBAD43-B66F-2444-80A6-33B51F85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Media Placeholder 3">
            <a:extLst>
              <a:ext uri="{FF2B5EF4-FFF2-40B4-BE49-F238E27FC236}">
                <a16:creationId xmlns:a16="http://schemas.microsoft.com/office/drawing/2014/main" id="{7E4F328D-7C3B-F981-60EB-DFABA00E750A}"/>
              </a:ext>
            </a:extLst>
          </p:cNvPr>
          <p:cNvSpPr>
            <a:spLocks noGrp="1"/>
          </p:cNvSpPr>
          <p:nvPr>
            <p:ph type="media" sz="quarter" idx="21" hasCustomPrompt="1"/>
          </p:nvPr>
        </p:nvSpPr>
        <p:spPr>
          <a:xfrm>
            <a:off x="2794897" y="1355126"/>
            <a:ext cx="6116429" cy="345634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180000" tIns="180000" rIns="0"/>
          <a:lstStyle/>
          <a:p>
            <a:r>
              <a:rPr lang="en-US"/>
              <a:t>Click icon 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90935241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Frame Screen -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F28C3-B6E3-550E-FD0F-B8A204A12C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884" b="8825"/>
          <a:stretch/>
        </p:blipFill>
        <p:spPr>
          <a:xfrm>
            <a:off x="4290754" y="850139"/>
            <a:ext cx="3123921" cy="573481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74620-E571-5D46-A3C3-64E14C42D1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1F6523-7318-448A-9563-07427623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9419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BFBAD43-B66F-2444-80A6-33B51F853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A34F491A-EFFA-5258-6835-AD5985C3C41C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4456858" y="1622966"/>
            <a:ext cx="2788970" cy="495816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180000" tIns="180000" rIns="0"/>
          <a:lstStyle/>
          <a:p>
            <a:r>
              <a:rPr lang="en-US"/>
              <a:t>Click icon to add media </a:t>
            </a:r>
          </a:p>
        </p:txBody>
      </p:sp>
    </p:spTree>
    <p:extLst>
      <p:ext uri="{BB962C8B-B14F-4D97-AF65-F5344CB8AC3E}">
        <p14:creationId xmlns:p14="http://schemas.microsoft.com/office/powerpoint/2010/main" val="42114759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title, subhead, and body 1 2">
  <p:cSld name="CUSTOM_4_17_3_6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13"/>
          <p:cNvSpPr txBox="1">
            <a:spLocks noGrp="1"/>
          </p:cNvSpPr>
          <p:nvPr>
            <p:ph type="subTitle" idx="1"/>
          </p:nvPr>
        </p:nvSpPr>
        <p:spPr>
          <a:xfrm>
            <a:off x="429933" y="53234"/>
            <a:ext cx="4943653" cy="78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2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1024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sp>
        <p:nvSpPr>
          <p:cNvPr id="1280" name="Google Shape;1280;p113"/>
          <p:cNvSpPr txBox="1">
            <a:spLocks noGrp="1"/>
          </p:cNvSpPr>
          <p:nvPr>
            <p:ph type="title"/>
          </p:nvPr>
        </p:nvSpPr>
        <p:spPr>
          <a:xfrm>
            <a:off x="849787" y="837042"/>
            <a:ext cx="10006748" cy="53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9pPr>
          </a:lstStyle>
          <a:p>
            <a:endParaRPr/>
          </a:p>
        </p:txBody>
      </p:sp>
      <p:cxnSp>
        <p:nvCxnSpPr>
          <p:cNvPr id="1281" name="Google Shape;1281;p113"/>
          <p:cNvCxnSpPr/>
          <p:nvPr/>
        </p:nvCxnSpPr>
        <p:spPr>
          <a:xfrm rot="10800000">
            <a:off x="429934" y="192"/>
            <a:ext cx="0" cy="85110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2" name="Google Shape;1282;p113"/>
          <p:cNvCxnSpPr/>
          <p:nvPr/>
        </p:nvCxnSpPr>
        <p:spPr>
          <a:xfrm rot="10800000">
            <a:off x="429926" y="6146721"/>
            <a:ext cx="0" cy="4382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3" name="Google Shape;1283;p113"/>
          <p:cNvSpPr txBox="1">
            <a:spLocks noGrp="1"/>
          </p:cNvSpPr>
          <p:nvPr>
            <p:ph type="sldNum" idx="12"/>
          </p:nvPr>
        </p:nvSpPr>
        <p:spPr>
          <a:xfrm>
            <a:off x="78709" y="5923916"/>
            <a:ext cx="702450" cy="1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284" name="Google Shape;1284;p113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284502" y="6061890"/>
            <a:ext cx="936735" cy="218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13"/>
          <p:cNvSpPr txBox="1">
            <a:spLocks noGrp="1"/>
          </p:cNvSpPr>
          <p:nvPr>
            <p:ph type="subTitle" idx="2"/>
          </p:nvPr>
        </p:nvSpPr>
        <p:spPr>
          <a:xfrm>
            <a:off x="849859" y="1368216"/>
            <a:ext cx="10006748" cy="67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92">
                <a:solidFill>
                  <a:schemeClr val="accent1"/>
                </a:solidFill>
              </a:defRPr>
            </a:lvl1pPr>
            <a:lvl2pPr lvl="1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2pPr>
            <a:lvl3pPr lvl="2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3pPr>
            <a:lvl4pPr lvl="3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4pPr>
            <a:lvl5pPr lvl="4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5pPr>
            <a:lvl6pPr lvl="5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6pPr>
            <a:lvl7pPr lvl="6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7pPr>
            <a:lvl8pPr lvl="7" algn="ctr" rtl="0">
              <a:lnSpc>
                <a:spcPct val="140000"/>
              </a:lnSpc>
              <a:spcBef>
                <a:spcPts val="512"/>
              </a:spcBef>
              <a:spcAft>
                <a:spcPts val="0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8pPr>
            <a:lvl9pPr lvl="8" algn="ctr" rtl="0">
              <a:lnSpc>
                <a:spcPct val="140000"/>
              </a:lnSpc>
              <a:spcBef>
                <a:spcPts val="512"/>
              </a:spcBef>
              <a:spcAft>
                <a:spcPts val="512"/>
              </a:spcAft>
              <a:buSzPts val="1100"/>
              <a:buNone/>
              <a:defRPr sz="1792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86" name="Google Shape;1286;p113"/>
          <p:cNvSpPr txBox="1">
            <a:spLocks noGrp="1"/>
          </p:cNvSpPr>
          <p:nvPr>
            <p:ph type="body" idx="3"/>
          </p:nvPr>
        </p:nvSpPr>
        <p:spPr>
          <a:xfrm>
            <a:off x="2341245" y="2194984"/>
            <a:ext cx="7023735" cy="35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85307" lvl="0" indent="-382076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1100"/>
              <a:buChar char="▸"/>
              <a:defRPr sz="1408"/>
            </a:lvl1pPr>
            <a:lvl2pPr marL="1170615" lvl="1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2pPr>
            <a:lvl3pPr marL="1755922" lvl="2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3pPr>
            <a:lvl4pPr marL="2341230" lvl="3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4pPr>
            <a:lvl5pPr marL="2926537" lvl="4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5pPr>
            <a:lvl6pPr marL="3511845" lvl="5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6pPr>
            <a:lvl7pPr marL="4097152" lvl="6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7pPr>
            <a:lvl8pPr marL="4682460" lvl="7" indent="-365817" algn="l" rtl="0">
              <a:lnSpc>
                <a:spcPct val="140000"/>
              </a:lnSpc>
              <a:spcBef>
                <a:spcPts val="1024"/>
              </a:spcBef>
              <a:spcAft>
                <a:spcPts val="0"/>
              </a:spcAft>
              <a:buSzPts val="900"/>
              <a:buChar char="･"/>
              <a:defRPr sz="1152"/>
            </a:lvl8pPr>
            <a:lvl9pPr marL="5267767" lvl="8" indent="-365817" algn="l" rtl="0">
              <a:lnSpc>
                <a:spcPct val="140000"/>
              </a:lnSpc>
              <a:spcBef>
                <a:spcPts val="1024"/>
              </a:spcBef>
              <a:spcAft>
                <a:spcPts val="1024"/>
              </a:spcAft>
              <a:buSzPts val="900"/>
              <a:buChar char="･"/>
              <a:defRPr sz="1152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63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nk 5">
  <p:cSld name="CUSTOM_4_18_6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25"/>
          <p:cNvSpPr txBox="1">
            <a:spLocks noGrp="1"/>
          </p:cNvSpPr>
          <p:nvPr>
            <p:ph type="subTitle" idx="1"/>
          </p:nvPr>
        </p:nvSpPr>
        <p:spPr>
          <a:xfrm>
            <a:off x="429934" y="53243"/>
            <a:ext cx="11036804" cy="783895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cxnSp>
        <p:nvCxnSpPr>
          <p:cNvPr id="1370" name="Google Shape;1370;p125"/>
          <p:cNvCxnSpPr/>
          <p:nvPr/>
        </p:nvCxnSpPr>
        <p:spPr>
          <a:xfrm rot="10800000">
            <a:off x="429934" y="192"/>
            <a:ext cx="0" cy="85110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125"/>
          <p:cNvCxnSpPr/>
          <p:nvPr/>
        </p:nvCxnSpPr>
        <p:spPr>
          <a:xfrm rot="10800000">
            <a:off x="429926" y="6146721"/>
            <a:ext cx="0" cy="4382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2" name="Google Shape;1372;p125"/>
          <p:cNvSpPr txBox="1">
            <a:spLocks noGrp="1"/>
          </p:cNvSpPr>
          <p:nvPr>
            <p:ph type="sldNum" idx="12"/>
          </p:nvPr>
        </p:nvSpPr>
        <p:spPr>
          <a:xfrm>
            <a:off x="78709" y="5923916"/>
            <a:ext cx="702450" cy="1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373" name="Google Shape;1373;p12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284502" y="6061890"/>
            <a:ext cx="936969" cy="21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6862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nk 2">
  <p:cSld name="CUSTOM_4_18_2"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35"/>
          <p:cNvSpPr txBox="1">
            <a:spLocks noGrp="1"/>
          </p:cNvSpPr>
          <p:nvPr>
            <p:ph type="subTitle" idx="1"/>
          </p:nvPr>
        </p:nvSpPr>
        <p:spPr>
          <a:xfrm>
            <a:off x="429934" y="53243"/>
            <a:ext cx="11036804" cy="783895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1024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endParaRPr/>
          </a:p>
        </p:txBody>
      </p:sp>
      <p:cxnSp>
        <p:nvCxnSpPr>
          <p:cNvPr id="2660" name="Google Shape;2660;p235"/>
          <p:cNvCxnSpPr/>
          <p:nvPr/>
        </p:nvCxnSpPr>
        <p:spPr>
          <a:xfrm rot="10800000">
            <a:off x="429934" y="192"/>
            <a:ext cx="0" cy="85110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1" name="Google Shape;2661;p235"/>
          <p:cNvCxnSpPr/>
          <p:nvPr/>
        </p:nvCxnSpPr>
        <p:spPr>
          <a:xfrm rot="10800000">
            <a:off x="429926" y="6146721"/>
            <a:ext cx="0" cy="4382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" name="Google Shape;2662;p235"/>
          <p:cNvSpPr txBox="1">
            <a:spLocks noGrp="1"/>
          </p:cNvSpPr>
          <p:nvPr>
            <p:ph type="sldNum" idx="12"/>
          </p:nvPr>
        </p:nvSpPr>
        <p:spPr>
          <a:xfrm>
            <a:off x="78709" y="5923916"/>
            <a:ext cx="702450" cy="1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 rtl="0">
              <a:buNone/>
              <a:defRPr sz="768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663" name="Google Shape;2663;p23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284502" y="6061890"/>
            <a:ext cx="936969" cy="21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990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 presentation">
  <p:cSld name="CUSTOM_4_17_2_2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6"/>
          <p:cNvSpPr txBox="1">
            <a:spLocks noGrp="1"/>
          </p:cNvSpPr>
          <p:nvPr>
            <p:ph type="title"/>
          </p:nvPr>
        </p:nvSpPr>
        <p:spPr>
          <a:xfrm>
            <a:off x="873407" y="86370"/>
            <a:ext cx="8733197" cy="53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60"/>
            </a:lvl9pPr>
          </a:lstStyle>
          <a:p>
            <a:endParaRPr/>
          </a:p>
        </p:txBody>
      </p:sp>
      <p:cxnSp>
        <p:nvCxnSpPr>
          <p:cNvPr id="1376" name="Google Shape;1376;p126"/>
          <p:cNvCxnSpPr/>
          <p:nvPr/>
        </p:nvCxnSpPr>
        <p:spPr>
          <a:xfrm rot="10800000">
            <a:off x="429934" y="192"/>
            <a:ext cx="0" cy="85110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7" name="Google Shape;1377;p126"/>
          <p:cNvCxnSpPr/>
          <p:nvPr/>
        </p:nvCxnSpPr>
        <p:spPr>
          <a:xfrm rot="10800000">
            <a:off x="429926" y="6146721"/>
            <a:ext cx="0" cy="43822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8" name="Google Shape;1378;p126"/>
          <p:cNvSpPr txBox="1">
            <a:spLocks noGrp="1"/>
          </p:cNvSpPr>
          <p:nvPr>
            <p:ph type="sldNum" idx="12"/>
          </p:nvPr>
        </p:nvSpPr>
        <p:spPr>
          <a:xfrm>
            <a:off x="78709" y="5923916"/>
            <a:ext cx="702450" cy="1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68" b="0" i="0" u="none" strike="noStrike" cap="none">
                <a:solidFill>
                  <a:srgbClr val="00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379" name="Google Shape;1379;p126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10284501" y="6061890"/>
            <a:ext cx="936969" cy="21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0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Full Bleed V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circle&#10;&#10;Description automatically generated">
            <a:extLst>
              <a:ext uri="{FF2B5EF4-FFF2-40B4-BE49-F238E27FC236}">
                <a16:creationId xmlns:a16="http://schemas.microsoft.com/office/drawing/2014/main" id="{7993123D-F9DF-063D-B384-294E6992AE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706224" cy="6584950"/>
          </a:xfrm>
          <a:prstGeom prst="rect">
            <a:avLst/>
          </a:prstGeom>
        </p:spPr>
      </p:pic>
      <p:sp>
        <p:nvSpPr>
          <p:cNvPr id="26" name="Title 2">
            <a:extLst>
              <a:ext uri="{FF2B5EF4-FFF2-40B4-BE49-F238E27FC236}">
                <a16:creationId xmlns:a16="http://schemas.microsoft.com/office/drawing/2014/main" id="{2598B642-32C5-5342-B608-E82CFFAC9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395" y="1732548"/>
            <a:ext cx="5294717" cy="3118266"/>
          </a:xfrm>
        </p:spPr>
        <p:txBody>
          <a:bodyPr anchor="ctr">
            <a:noAutofit/>
          </a:bodyPr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Virgin Media amplified title</a:t>
            </a:r>
            <a:endParaRPr lang="en-US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45D0947-E29A-AE49-9F87-BED66BC6D9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952" y="4941044"/>
            <a:ext cx="5225898" cy="431015"/>
          </a:xfrm>
        </p:spPr>
        <p:txBody>
          <a:bodyPr anchor="b">
            <a:noAutofit/>
          </a:bodyPr>
          <a:lstStyle>
            <a:lvl1pPr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555180-8A46-2C45-E35A-B940BC7FC0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3977" y="2576554"/>
            <a:ext cx="3019426" cy="1430254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4B61E16-46CF-383E-4EBC-CA5B9823DE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389" y="5457756"/>
            <a:ext cx="2544761" cy="278907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fld id="{11735A12-8693-154C-BB63-76B2A2C9F053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71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finity Loop O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ed and blue arrow&#10;&#10;Description automatically generated">
            <a:extLst>
              <a:ext uri="{FF2B5EF4-FFF2-40B4-BE49-F238E27FC236}">
                <a16:creationId xmlns:a16="http://schemas.microsoft.com/office/drawing/2014/main" id="{5B549451-AF83-B016-2087-2EFF97D8E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706225" cy="6584950"/>
          </a:xfrm>
          <a:prstGeom prst="rect">
            <a:avLst/>
          </a:prstGeom>
        </p:spPr>
      </p:pic>
      <p:sp>
        <p:nvSpPr>
          <p:cNvPr id="91" name="Title 2">
            <a:extLst>
              <a:ext uri="{FF2B5EF4-FFF2-40B4-BE49-F238E27FC236}">
                <a16:creationId xmlns:a16="http://schemas.microsoft.com/office/drawing/2014/main" id="{3DCBB9C8-E69B-844B-B249-E1FB04F5D1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411028"/>
            <a:ext cx="5226049" cy="117047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accent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O2 amplified title</a:t>
            </a:r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B612A6-67EF-4A83-AF4D-AD94E22F2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801" y="4680000"/>
            <a:ext cx="5226049" cy="431015"/>
          </a:xfrm>
        </p:spPr>
        <p:txBody>
          <a:bodyPr anchor="t">
            <a:noAutofit/>
          </a:bodyPr>
          <a:lstStyle>
            <a:lvl1pPr algn="l"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388C3-53B0-7521-C3F6-96CBFCE9F3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298" y="5546369"/>
            <a:ext cx="1696127" cy="80680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C59D28-4315-B502-6D1F-34FF480731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667061"/>
            <a:ext cx="5226049" cy="278907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fld id="{E8033CD9-21BC-9845-AE22-E3FD23954978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022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Full Bleed O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curved lines&#10;&#10;Description automatically generated">
            <a:extLst>
              <a:ext uri="{FF2B5EF4-FFF2-40B4-BE49-F238E27FC236}">
                <a16:creationId xmlns:a16="http://schemas.microsoft.com/office/drawing/2014/main" id="{CF2FCFB0-D8A1-2E9F-22C6-3B4A4243B1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706225" cy="6584950"/>
          </a:xfrm>
          <a:prstGeom prst="rect">
            <a:avLst/>
          </a:prstGeom>
        </p:spPr>
      </p:pic>
      <p:sp>
        <p:nvSpPr>
          <p:cNvPr id="106" name="Title 2">
            <a:extLst>
              <a:ext uri="{FF2B5EF4-FFF2-40B4-BE49-F238E27FC236}">
                <a16:creationId xmlns:a16="http://schemas.microsoft.com/office/drawing/2014/main" id="{06AB7048-A4F2-6A43-A8F0-9A9A1FCE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3113" y="1748590"/>
            <a:ext cx="5293603" cy="3086180"/>
          </a:xfrm>
        </p:spPr>
        <p:txBody>
          <a:bodyPr anchor="ctr">
            <a:noAutofit/>
          </a:bodyPr>
          <a:lstStyle>
            <a:lvl1pPr algn="r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O2 amplified </a:t>
            </a:r>
            <a:br>
              <a:rPr lang="en-GB"/>
            </a:br>
            <a:r>
              <a:rPr lang="en-GB"/>
              <a:t>title</a:t>
            </a:r>
            <a:endParaRPr lang="en-US"/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3386E82B-4013-914D-A869-6695D804F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8200" y="4941044"/>
            <a:ext cx="5228516" cy="431015"/>
          </a:xfrm>
        </p:spPr>
        <p:txBody>
          <a:bodyPr anchor="b">
            <a:noAutofit/>
          </a:bodyPr>
          <a:lstStyle>
            <a:lvl1pPr algn="r">
              <a:defRPr sz="1800" b="0">
                <a:solidFill>
                  <a:schemeClr val="bg1"/>
                </a:solidFill>
                <a:latin typeface="+mn-lt"/>
              </a:defRPr>
            </a:lvl1pPr>
            <a:lvl2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2pPr>
            <a:lvl3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3pPr>
            <a:lvl4pPr>
              <a:defRPr sz="2401">
                <a:solidFill>
                  <a:schemeClr val="bg1"/>
                </a:solidFill>
                <a:latin typeface="Aeonik Light" panose="02010503030300000000" pitchFamily="2" charset="0"/>
              </a:defRPr>
            </a:lvl4pPr>
            <a:lvl5pPr>
              <a:defRPr sz="2801">
                <a:solidFill>
                  <a:schemeClr val="bg1"/>
                </a:solidFill>
                <a:latin typeface="Aeonik Light" panose="02010503030300000000" pitchFamily="2" charset="0"/>
              </a:defRPr>
            </a:lvl5pPr>
          </a:lstStyle>
          <a:p>
            <a:pPr lvl="0"/>
            <a:r>
              <a:rPr lang="en-GB"/>
              <a:t>Subtitle if required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37E2898-37F0-E16F-D9E5-DCEFE96F1C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4275" y="2711890"/>
            <a:ext cx="2448000" cy="1159579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FD21252-8ABF-8BF4-BDBF-3CF4308F38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2664" y="5457756"/>
            <a:ext cx="2544761" cy="278907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fld id="{D6E6AB1E-FB5D-6645-8098-D45A33267FD1}" type="datetime4">
              <a:rPr lang="en-GB" smtClean="0"/>
              <a:t>12 December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854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ue swirly design&#10;&#10;Description automatically generated">
            <a:extLst>
              <a:ext uri="{FF2B5EF4-FFF2-40B4-BE49-F238E27FC236}">
                <a16:creationId xmlns:a16="http://schemas.microsoft.com/office/drawing/2014/main" id="{58F28015-07B2-0CC3-8113-0E9CB0B07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617"/>
            <a:ext cx="11706225" cy="65846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7EC53F-E1A5-AF40-BF90-7BAE3432BD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235F4A-C97F-BE0E-0036-4594B5F2FC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876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flag&#10;&#10;Description automatically generated">
            <a:extLst>
              <a:ext uri="{FF2B5EF4-FFF2-40B4-BE49-F238E27FC236}">
                <a16:creationId xmlns:a16="http://schemas.microsoft.com/office/drawing/2014/main" id="{D64A9E6C-8F4A-CEE9-7CBE-8BDEB15AD7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706225" cy="6584400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F4686A2-EF85-A983-99CF-79520B3A1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ADEE6A8-6CFE-90E2-8623-064D10FC4D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43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swirly design&#10;&#10;Description automatically generated">
            <a:extLst>
              <a:ext uri="{FF2B5EF4-FFF2-40B4-BE49-F238E27FC236}">
                <a16:creationId xmlns:a16="http://schemas.microsoft.com/office/drawing/2014/main" id="{22F9DA54-AEB7-08A7-22C4-C7C0650C2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1706225" cy="6584950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C2195E29-FA56-B241-A9E0-CAF5394C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5D6196C-F31E-16FE-C359-47D8D3E866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4428" y="996882"/>
            <a:ext cx="7932997" cy="770328"/>
          </a:xfrm>
        </p:spPr>
        <p:txBody>
          <a:bodyPr anchor="t" anchorCtr="0">
            <a:noAutofit/>
          </a:bodyPr>
          <a:lstStyle>
            <a:lvl1pPr algn="l"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r>
              <a:rPr lang="en-GB"/>
              <a:t>Section title</a:t>
            </a:r>
            <a:endParaRPr lang="en-US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4D7C15C-25EE-2384-B170-D4175F2B13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930275"/>
            <a:ext cx="1201738" cy="849313"/>
          </a:xfrm>
        </p:spPr>
        <p:txBody>
          <a:bodyPr/>
          <a:lstStyle>
            <a:lvl1pPr>
              <a:defRPr sz="4500" b="0" i="0">
                <a:solidFill>
                  <a:schemeClr val="bg1"/>
                </a:solidFill>
                <a:latin typeface="Aeonik Pro Medium" panose="020B0503030300000000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465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006" y="528207"/>
            <a:ext cx="10582526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006" y="1098701"/>
            <a:ext cx="10582122" cy="4857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6DB0E-79C2-EA4C-A481-AAF017DFF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8006" y="6199319"/>
            <a:ext cx="2547144" cy="15388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>
              <a:defRPr lang="en-US" sz="800" smtClean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Telco Cloud - Core Engineering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4566798-79FD-C74F-96D1-0CFD20E9E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800" smtClean="0">
                <a:solidFill>
                  <a:schemeClr val="tx2"/>
                </a:solidFill>
              </a:defRPr>
            </a:lvl1pPr>
          </a:lstStyle>
          <a:p>
            <a:fld id="{8B8CC99B-4448-064C-ACFA-F39475122D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3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745" r:id="rId2"/>
    <p:sldLayoutId id="2147483973" r:id="rId3"/>
    <p:sldLayoutId id="2147483829" r:id="rId4"/>
    <p:sldLayoutId id="2147483974" r:id="rId5"/>
    <p:sldLayoutId id="2147483828" r:id="rId6"/>
    <p:sldLayoutId id="2147483906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54" r:id="rId13"/>
    <p:sldLayoutId id="2147483986" r:id="rId14"/>
    <p:sldLayoutId id="2147483987" r:id="rId15"/>
    <p:sldLayoutId id="2147483955" r:id="rId16"/>
    <p:sldLayoutId id="2147483988" r:id="rId17"/>
    <p:sldLayoutId id="2147483989" r:id="rId18"/>
    <p:sldLayoutId id="2147483749" r:id="rId19"/>
    <p:sldLayoutId id="2147483750" r:id="rId20"/>
    <p:sldLayoutId id="2147483751" r:id="rId21"/>
    <p:sldLayoutId id="2147483961" r:id="rId22"/>
    <p:sldLayoutId id="2147483931" r:id="rId23"/>
    <p:sldLayoutId id="2147483971" r:id="rId24"/>
    <p:sldLayoutId id="2147483964" r:id="rId25"/>
    <p:sldLayoutId id="2147483966" r:id="rId26"/>
    <p:sldLayoutId id="2147483752" r:id="rId27"/>
    <p:sldLayoutId id="2147483982" r:id="rId28"/>
    <p:sldLayoutId id="2147483970" r:id="rId29"/>
    <p:sldLayoutId id="2147483983" r:id="rId30"/>
    <p:sldLayoutId id="2147483958" r:id="rId31"/>
    <p:sldLayoutId id="2147483984" r:id="rId32"/>
    <p:sldLayoutId id="2147483948" r:id="rId33"/>
    <p:sldLayoutId id="2147483981" r:id="rId34"/>
    <p:sldLayoutId id="2147483990" r:id="rId35"/>
    <p:sldLayoutId id="2147483991" r:id="rId36"/>
    <p:sldLayoutId id="2147483992" r:id="rId37"/>
    <p:sldLayoutId id="2147483993" r:id="rId38"/>
  </p:sldLayoutIdLst>
  <p:transition>
    <p:fade/>
  </p:transition>
  <p:hf hdr="0" dt="0"/>
  <p:txStyles>
    <p:titleStyle>
      <a:lvl1pPr algn="l" defTabSz="877996" rtl="0" eaLnBrk="1" latinLnBrk="0" hangingPunct="1">
        <a:lnSpc>
          <a:spcPct val="90000"/>
        </a:lnSpc>
        <a:spcBef>
          <a:spcPct val="0"/>
        </a:spcBef>
        <a:buNone/>
        <a:defRPr sz="2800" b="0" i="0" kern="1200" spc="0">
          <a:solidFill>
            <a:schemeClr val="tx2"/>
          </a:solidFill>
          <a:latin typeface="Aeonik Pro Medium" panose="020B0603030300000000" pitchFamily="34" charset="0"/>
          <a:ea typeface="Aeonik Pro Medium" panose="020B0603030300000000" pitchFamily="34" charset="0"/>
          <a:cs typeface="Arial" panose="020B0604020202020204" pitchFamily="34" charset="0"/>
        </a:defRPr>
      </a:lvl1pPr>
    </p:titleStyle>
    <p:bodyStyle>
      <a:lvl1pPr marL="0" indent="0" algn="l" defTabSz="87799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None/>
        <a:defRPr sz="1600" b="0" i="0" kern="1200">
          <a:solidFill>
            <a:schemeClr val="tx2"/>
          </a:solidFill>
          <a:latin typeface="+mn-lt"/>
          <a:ea typeface="Arial" panose="020B0604020202020204" pitchFamily="34" charset="0"/>
          <a:cs typeface="VM Circular Chat Book Italic" panose="020B0604020101020102" pitchFamily="34" charset="77"/>
        </a:defRPr>
      </a:lvl1pPr>
      <a:lvl2pPr marL="270000" indent="-270000" algn="l" defTabSz="87799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Arial" charset="0"/>
        <a:buChar char="•"/>
        <a:defRPr sz="1600" b="0" i="0" kern="1200">
          <a:solidFill>
            <a:schemeClr val="tx2"/>
          </a:solidFill>
          <a:latin typeface="+mn-lt"/>
          <a:ea typeface="Arial" panose="020B0604020202020204" pitchFamily="34" charset="0"/>
          <a:cs typeface="VM Circular Chat Book Italic" panose="020B0604020101020102" pitchFamily="34" charset="77"/>
        </a:defRPr>
      </a:lvl2pPr>
      <a:lvl3pPr marL="540000" indent="-270000" algn="l" defTabSz="87799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System Font Regular"/>
        <a:buChar char="–"/>
        <a:defRPr sz="1600" b="0" i="0" kern="1200">
          <a:solidFill>
            <a:schemeClr val="tx2"/>
          </a:solidFill>
          <a:latin typeface="+mn-lt"/>
          <a:ea typeface="Arial" panose="020B0604020202020204" pitchFamily="34" charset="0"/>
          <a:cs typeface="VM Circular Chat Book Italic" panose="020B0604020101020102" pitchFamily="34" charset="77"/>
        </a:defRPr>
      </a:lvl3pPr>
      <a:lvl4pPr marL="810000" indent="-270000" algn="l" defTabSz="877996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System Font Regular"/>
        <a:buChar char="–"/>
        <a:defRPr sz="1400" b="0" i="0" kern="1200">
          <a:solidFill>
            <a:schemeClr val="tx2"/>
          </a:solidFill>
          <a:latin typeface="+mn-lt"/>
          <a:ea typeface="Arial" panose="020B0604020202020204" pitchFamily="34" charset="0"/>
          <a:cs typeface="VM Circular Chat Book Italic" panose="020B0604020101020102" pitchFamily="34" charset="77"/>
        </a:defRPr>
      </a:lvl4pPr>
      <a:lvl5pPr marL="1975490" indent="-219499" algn="l" defTabSz="877996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5pPr>
      <a:lvl6pPr marL="2414489" indent="-219499" algn="l" defTabSz="877996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6pPr>
      <a:lvl7pPr marL="2853487" indent="-219499" algn="l" defTabSz="877996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7pPr>
      <a:lvl8pPr marL="3292484" indent="-219499" algn="l" defTabSz="877996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8pPr>
      <a:lvl9pPr marL="3731482" indent="-219499" algn="l" defTabSz="877996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1pPr>
      <a:lvl2pPr marL="438998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77996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3pPr>
      <a:lvl4pPr marL="1316994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4pPr>
      <a:lvl5pPr marL="1755992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5pPr>
      <a:lvl6pPr marL="2194989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6pPr>
      <a:lvl7pPr marL="2633988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7pPr>
      <a:lvl8pPr marL="3072986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8pPr>
      <a:lvl9pPr marL="3511983" algn="l" defTabSz="877996" rtl="0" eaLnBrk="1" latinLnBrk="0" hangingPunct="1">
        <a:defRPr sz="1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3" userDrawn="1">
          <p15:clr>
            <a:srgbClr val="F26B43"/>
          </p15:clr>
        </p15:guide>
        <p15:guide id="2" pos="7022" userDrawn="1">
          <p15:clr>
            <a:srgbClr val="F26B43"/>
          </p15:clr>
        </p15:guide>
        <p15:guide id="3" pos="3644" userDrawn="1">
          <p15:clr>
            <a:srgbClr val="5ACBF0"/>
          </p15:clr>
        </p15:guide>
        <p15:guide id="4" orient="horz" pos="3503" userDrawn="1">
          <p15:clr>
            <a:srgbClr val="F26B43"/>
          </p15:clr>
        </p15:guide>
        <p15:guide id="5" orient="horz" pos="525" userDrawn="1">
          <p15:clr>
            <a:srgbClr val="A4A3A4"/>
          </p15:clr>
        </p15:guide>
        <p15:guide id="6" orient="horz" pos="3752" userDrawn="1">
          <p15:clr>
            <a:srgbClr val="F26B43"/>
          </p15:clr>
        </p15:guide>
        <p15:guide id="8" pos="5334" userDrawn="1">
          <p15:clr>
            <a:srgbClr val="5ACBF0"/>
          </p15:clr>
        </p15:guide>
        <p15:guide id="9" orient="horz" pos="940" userDrawn="1">
          <p15:clr>
            <a:srgbClr val="F26B43"/>
          </p15:clr>
        </p15:guide>
        <p15:guide id="10" orient="horz" pos="691" userDrawn="1">
          <p15:clr>
            <a:srgbClr val="F26B43"/>
          </p15:clr>
        </p15:guide>
        <p15:guide id="11" pos="2039" userDrawn="1">
          <p15:clr>
            <a:srgbClr val="5ACBF0"/>
          </p15:clr>
        </p15:guide>
        <p15:guide id="12" pos="3728" userDrawn="1">
          <p15:clr>
            <a:srgbClr val="5ACBF0"/>
          </p15:clr>
        </p15:guide>
        <p15:guide id="13" pos="5415" userDrawn="1">
          <p15:clr>
            <a:srgbClr val="5ACBF0"/>
          </p15:clr>
        </p15:guide>
        <p15:guide id="14" orient="horz" pos="577" userDrawn="1">
          <p15:clr>
            <a:srgbClr val="A4A3A4"/>
          </p15:clr>
        </p15:guide>
        <p15:guide id="15" orient="horz" pos="4002" userDrawn="1">
          <p15:clr>
            <a:srgbClr val="A4A3A4"/>
          </p15:clr>
        </p15:guide>
        <p15:guide id="16" pos="2610" userDrawn="1">
          <p15:clr>
            <a:srgbClr val="FDE53C"/>
          </p15:clr>
        </p15:guide>
        <p15:guide id="17" pos="2508" userDrawn="1">
          <p15:clr>
            <a:srgbClr val="FDE53C"/>
          </p15:clr>
        </p15:guide>
        <p15:guide id="18" pos="4763" userDrawn="1">
          <p15:clr>
            <a:srgbClr val="FDE53C"/>
          </p15:clr>
        </p15:guide>
        <p15:guide id="19" pos="4869" userDrawn="1">
          <p15:clr>
            <a:srgbClr val="FDE53C"/>
          </p15:clr>
        </p15:guide>
        <p15:guide id="20" pos="195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virginmediauk.sharepoint.com/:w:/r/sites/TelcoCloudExternalDocumentShare.TMENO-TelcoCloudPoCs/Shared%20Documents/Telco%20Cloud%20PoCs/RedHat%20PoC/01.%20Design%20Documents/%5BVMO2%5D%2020240322%20OCP%20for%20ACM%20Prerequisite%20Checklist.docx?d=wb4dbf28014224f2fa751228559c77eec&amp;csf=1&amp;web=1&amp;e=RQfIj5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B645-C883-24CE-53DE-B83BA641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1411028"/>
            <a:ext cx="5226049" cy="1170478"/>
          </a:xfrm>
        </p:spPr>
        <p:txBody>
          <a:bodyPr>
            <a:normAutofit fontScale="90000"/>
          </a:bodyPr>
          <a:lstStyle/>
          <a:p>
            <a:r>
              <a:rPr lang="en-US"/>
              <a:t>RH CaaS on BareMetal POC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CECC9-510E-75B8-043D-A415C04B0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801" y="2799203"/>
            <a:ext cx="5226049" cy="493272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  <a:latin typeface="+mj-lt"/>
              </a:rPr>
              <a:t>Demo 1 – Infra Testing</a:t>
            </a:r>
            <a:endParaRPr lang="en-US" sz="2400"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DF18E0-E694-1C56-EF19-9010ED871E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16</a:t>
            </a:r>
            <a:r>
              <a:rPr lang="en-US" baseline="30000"/>
              <a:t>th</a:t>
            </a:r>
            <a:r>
              <a:rPr lang="en-US"/>
              <a:t> May 2024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9FB65BD-0A42-615D-9CE3-545234C5057F}"/>
              </a:ext>
            </a:extLst>
          </p:cNvPr>
          <p:cNvSpPr txBox="1">
            <a:spLocks/>
          </p:cNvSpPr>
          <p:nvPr/>
        </p:nvSpPr>
        <p:spPr>
          <a:xfrm>
            <a:off x="558800" y="3153021"/>
            <a:ext cx="5226049" cy="27890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87799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j-lt"/>
                <a:ea typeface="Arial" panose="020B0604020202020204" pitchFamily="34" charset="0"/>
                <a:cs typeface="VM Circular Chat Book Italic" panose="020B0604020101020102" pitchFamily="34" charset="77"/>
              </a:defRPr>
            </a:lvl1pPr>
            <a:lvl2pPr marL="270000" indent="-270000" algn="l" defTabSz="87799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VM Circular Chat Book Italic" panose="020B0604020101020102" pitchFamily="34" charset="77"/>
              </a:defRPr>
            </a:lvl2pPr>
            <a:lvl3pPr marL="540000" indent="-270000" algn="l" defTabSz="87799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System Font Regular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VM Circular Chat Book Italic" panose="020B0604020101020102" pitchFamily="34" charset="77"/>
              </a:defRPr>
            </a:lvl3pPr>
            <a:lvl4pPr marL="810000" indent="-270000" algn="l" defTabSz="87799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System Font Regular"/>
              <a:buChar char="–"/>
              <a:defRPr sz="1400" b="0" i="0" kern="120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VM Circular Chat Book Italic" panose="020B0604020101020102" pitchFamily="34" charset="77"/>
              </a:defRPr>
            </a:lvl4pPr>
            <a:lvl5pPr marL="1975490" indent="-219499" algn="l" defTabSz="877996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4489" indent="-219499" algn="l" defTabSz="877996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3487" indent="-219499" algn="l" defTabSz="877996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2484" indent="-219499" algn="l" defTabSz="877996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1482" indent="-219499" algn="l" defTabSz="877996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/>
              <a:t>Please note this session will be recorded.</a:t>
            </a:r>
          </a:p>
        </p:txBody>
      </p:sp>
    </p:spTree>
    <p:extLst>
      <p:ext uri="{BB962C8B-B14F-4D97-AF65-F5344CB8AC3E}">
        <p14:creationId xmlns:p14="http://schemas.microsoft.com/office/powerpoint/2010/main" val="8585964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0CDF-C4A1-7E40-9E77-15C5A819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</p:spPr>
        <p:txBody>
          <a:bodyPr/>
          <a:lstStyle/>
          <a:p>
            <a:fld id="{8B8CC99B-4448-064C-ACFA-F39475122D2B}" type="slidenum">
              <a:rPr lang="en-GB" smtClean="0">
                <a:solidFill>
                  <a:schemeClr val="bg1"/>
                </a:solidFill>
              </a:rPr>
              <a:pPr/>
              <a:t>10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4A4A2-0FFE-B347-F226-0551F5F3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2" y="754462"/>
            <a:ext cx="10653158" cy="52093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E54C6-ACC9-E5E7-CDFF-333B5CFB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33260426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1B3D7-B9E2-534D-A1E8-8B159D674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50485-92DC-FEC5-0CB4-A541C7E97A25}"/>
              </a:ext>
            </a:extLst>
          </p:cNvPr>
          <p:cNvSpPr txBox="1"/>
          <p:nvPr/>
        </p:nvSpPr>
        <p:spPr>
          <a:xfrm>
            <a:off x="676348" y="2661714"/>
            <a:ext cx="9250457" cy="1162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solidFill>
                  <a:srgbClr val="041883"/>
                </a:solidFill>
                <a:ea typeface="+mn-lt"/>
                <a:cs typeface="+mn-lt"/>
              </a:rPr>
              <a:t>Demo.. </a:t>
            </a:r>
            <a:endParaRPr lang="en-US">
              <a:solidFill>
                <a:srgbClr val="041883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FB7455-D7B1-FF59-F719-6F6E4CE9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12840967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0CDF-C4A1-7E40-9E77-15C5A819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</p:spPr>
        <p:txBody>
          <a:bodyPr/>
          <a:lstStyle/>
          <a:p>
            <a:fld id="{8B8CC99B-4448-064C-ACFA-F39475122D2B}" type="slidenum">
              <a:rPr lang="en-GB" smtClean="0">
                <a:solidFill>
                  <a:schemeClr val="bg1"/>
                </a:solidFill>
              </a:rPr>
              <a:pPr/>
              <a:t>12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0C843CC2-B4A8-343A-9118-5854938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7" y="543834"/>
            <a:ext cx="10986644" cy="54939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2CFCE-1B8A-1BE2-D3D2-EF77EA86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17300380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0D5AAF-C534-0D16-BC01-B1EED69E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64" y="3612012"/>
            <a:ext cx="4453049" cy="299096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78E713-8116-036C-FF39-9DD26719490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09389" y="1851378"/>
            <a:ext cx="966392" cy="172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DEDEA0-E612-7CFC-1D64-C1387DB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A1F2B6-65D1-CC42-B1EC-C13B7751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82" y="244223"/>
            <a:ext cx="7911465" cy="387798"/>
          </a:xfrm>
        </p:spPr>
        <p:txBody>
          <a:bodyPr/>
          <a:lstStyle/>
          <a:p>
            <a:r>
              <a:rPr lang="en-US"/>
              <a:t>OpenShift Cluster Upgrade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E99F-A76F-B39E-BDF4-5FD144B68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D8DD95-FFE6-4854-47E0-5969D135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559" b="4885"/>
          <a:stretch/>
        </p:blipFill>
        <p:spPr>
          <a:xfrm>
            <a:off x="263412" y="3572782"/>
            <a:ext cx="5808860" cy="3079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4E775-0190-2B5D-7273-03B9AD66C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47" y="301510"/>
            <a:ext cx="2611266" cy="2990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97640-CE76-E122-21E9-D4A133C2E1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" t="3064" r="3398" b="4142"/>
          <a:stretch/>
        </p:blipFill>
        <p:spPr>
          <a:xfrm>
            <a:off x="354804" y="825943"/>
            <a:ext cx="5723872" cy="25778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68433B-0E00-2E0F-DE5F-E4DAB998BA10}"/>
              </a:ext>
            </a:extLst>
          </p:cNvPr>
          <p:cNvSpPr/>
          <p:nvPr/>
        </p:nvSpPr>
        <p:spPr>
          <a:xfrm>
            <a:off x="8584020" y="1851378"/>
            <a:ext cx="1011535" cy="33341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42D81-A2A1-D49B-F43E-79A3C0D3284F}"/>
              </a:ext>
            </a:extLst>
          </p:cNvPr>
          <p:cNvSpPr txBox="1"/>
          <p:nvPr/>
        </p:nvSpPr>
        <p:spPr>
          <a:xfrm>
            <a:off x="377382" y="719931"/>
            <a:ext cx="2280356" cy="2257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>
                <a:solidFill>
                  <a:srgbClr val="FF0000"/>
                </a:solidFill>
              </a:rPr>
              <a:t>Initiate Cluster Upgrade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25F74-35DC-151B-F5B9-0884A5A8FCE8}"/>
              </a:ext>
            </a:extLst>
          </p:cNvPr>
          <p:cNvSpPr txBox="1"/>
          <p:nvPr/>
        </p:nvSpPr>
        <p:spPr>
          <a:xfrm>
            <a:off x="354804" y="3386234"/>
            <a:ext cx="2280356" cy="2257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>
                <a:solidFill>
                  <a:srgbClr val="FF0000"/>
                </a:solidFill>
              </a:rPr>
              <a:t>Cluster Upgrade progress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567F3-1FD2-FAAF-390C-C66FBFAC5510}"/>
              </a:ext>
            </a:extLst>
          </p:cNvPr>
          <p:cNvSpPr txBox="1"/>
          <p:nvPr/>
        </p:nvSpPr>
        <p:spPr>
          <a:xfrm>
            <a:off x="6375608" y="1517967"/>
            <a:ext cx="2067561" cy="33341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>
                <a:solidFill>
                  <a:srgbClr val="FF0000"/>
                </a:solidFill>
              </a:rPr>
              <a:t>Cluster Upgrade complete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1DB97D-0340-E03F-929C-621E3AB05312}"/>
              </a:ext>
            </a:extLst>
          </p:cNvPr>
          <p:cNvSpPr/>
          <p:nvPr/>
        </p:nvSpPr>
        <p:spPr>
          <a:xfrm>
            <a:off x="10171289" y="3583790"/>
            <a:ext cx="745067" cy="295600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4A380-0542-AC38-0291-D9613A8FFC3E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09389" y="1851378"/>
            <a:ext cx="1033780" cy="18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554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DB1E-02A9-2D56-EC78-DB5BC3A311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Infra Testing </a:t>
            </a:r>
          </a:p>
          <a:p>
            <a:r>
              <a:rPr lang="en-US"/>
              <a:t>	</a:t>
            </a:r>
            <a:r>
              <a:rPr lang="en-US">
                <a:ea typeface="+mn-lt"/>
                <a:cs typeface="+mn-lt"/>
              </a:rPr>
              <a:t>- SR-IOV performance throughput testing of OpenShift cluster</a:t>
            </a:r>
          </a:p>
          <a:p>
            <a:r>
              <a:rPr lang="en-US"/>
              <a:t>     - Cluster customization e.g. SR-IOV</a:t>
            </a:r>
          </a:p>
          <a:p>
            <a:r>
              <a:rPr lang="en-US"/>
              <a:t>     - Underlay orchestration (TBD by VMO2)</a:t>
            </a:r>
          </a:p>
          <a:p>
            <a:r>
              <a:rPr lang="en-US" b="1">
                <a:solidFill>
                  <a:schemeClr val="accent1"/>
                </a:solidFill>
              </a:rPr>
              <a:t>Application Testing - TBD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/>
              <a:t>	- Mav IMS CNF onboarding</a:t>
            </a:r>
          </a:p>
          <a:p>
            <a:r>
              <a:rPr lang="en-US"/>
              <a:t>	- Mav IMS application specific use cases i.e. To be defined</a:t>
            </a:r>
          </a:p>
          <a:p>
            <a:r>
              <a:rPr lang="en-US"/>
              <a:t>	- Application LCM </a:t>
            </a:r>
            <a:r>
              <a:rPr lang="en-US" err="1"/>
              <a:t>ie</a:t>
            </a:r>
            <a:r>
              <a:rPr lang="en-US"/>
              <a:t>. ISSU</a:t>
            </a:r>
          </a:p>
          <a:p>
            <a:r>
              <a:rPr lang="en-US"/>
              <a:t>	- Application Workload migration</a:t>
            </a:r>
          </a:p>
          <a:p>
            <a:r>
              <a:rPr lang="en-US"/>
              <a:t>	- Throughput &amp; Performance testing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8413-65E3-42A1-CD3B-9DDD3DDE7D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RH CaaS on BareMetal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DE70A1-75B4-F6A2-2ABD-16A71D0D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1B3D7-B9E2-534D-A1E8-8B159D674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EB04A-E788-7AA7-85FE-9C98A578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26508538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5" y="1985963"/>
            <a:ext cx="3417888" cy="1306512"/>
          </a:xfrm>
        </p:spPr>
        <p:txBody>
          <a:bodyPr>
            <a:noAutofit/>
          </a:bodyPr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00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40"/>
          <p:cNvSpPr txBox="1">
            <a:spLocks noGrp="1"/>
          </p:cNvSpPr>
          <p:nvPr>
            <p:ph type="subTitle" idx="1"/>
          </p:nvPr>
        </p:nvSpPr>
        <p:spPr>
          <a:xfrm>
            <a:off x="429933" y="53340"/>
            <a:ext cx="11036804" cy="783872"/>
          </a:xfrm>
          <a:prstGeom prst="rect">
            <a:avLst/>
          </a:prstGeom>
        </p:spPr>
        <p:txBody>
          <a:bodyPr spcFirstLastPara="1" wrap="square" lIns="421413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88">
                <a:latin typeface="Red Hat Text Medium"/>
                <a:ea typeface="Red Hat Text Medium"/>
                <a:cs typeface="Red Hat Text Medium"/>
                <a:sym typeface="Red Hat Text Medium"/>
              </a:rPr>
              <a:t>High Level Reference Architecture</a:t>
            </a:r>
            <a:endParaRPr sz="2688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01" name="Google Shape;2701;p240"/>
          <p:cNvSpPr txBox="1">
            <a:spLocks noGrp="1"/>
          </p:cNvSpPr>
          <p:nvPr>
            <p:ph type="sldNum" idx="12"/>
          </p:nvPr>
        </p:nvSpPr>
        <p:spPr>
          <a:xfrm>
            <a:off x="78708" y="5923837"/>
            <a:ext cx="702450" cy="1378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2702" name="Google Shape;2702;p240"/>
          <p:cNvSpPr/>
          <p:nvPr/>
        </p:nvSpPr>
        <p:spPr>
          <a:xfrm>
            <a:off x="1318870" y="3859799"/>
            <a:ext cx="10136946" cy="2188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4"/>
              <a:t>Workloads</a:t>
            </a:r>
            <a:endParaRPr sz="1792"/>
          </a:p>
        </p:txBody>
      </p:sp>
      <p:sp>
        <p:nvSpPr>
          <p:cNvPr id="2703" name="Google Shape;2703;p240"/>
          <p:cNvSpPr/>
          <p:nvPr/>
        </p:nvSpPr>
        <p:spPr>
          <a:xfrm>
            <a:off x="1986640" y="4069305"/>
            <a:ext cx="2866258" cy="12647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04" name="Google Shape;2704;p240"/>
          <p:cNvSpPr/>
          <p:nvPr/>
        </p:nvSpPr>
        <p:spPr>
          <a:xfrm>
            <a:off x="7185137" y="1290453"/>
            <a:ext cx="3237263" cy="14283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92">
                <a:solidFill>
                  <a:schemeClr val="dk1"/>
                </a:solidFill>
              </a:rPr>
              <a:t>Management Cluster (site B)</a:t>
            </a:r>
            <a:endParaRPr sz="1792">
              <a:solidFill>
                <a:schemeClr val="dk1"/>
              </a:solidFill>
            </a:endParaRPr>
          </a:p>
        </p:txBody>
      </p:sp>
      <p:sp>
        <p:nvSpPr>
          <p:cNvPr id="2705" name="Google Shape;2705;p240"/>
          <p:cNvSpPr/>
          <p:nvPr/>
        </p:nvSpPr>
        <p:spPr>
          <a:xfrm>
            <a:off x="2950208" y="1290453"/>
            <a:ext cx="3237263" cy="14283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92">
                <a:solidFill>
                  <a:schemeClr val="dk1"/>
                </a:solidFill>
              </a:rPr>
              <a:t>Management Cluster (site A)</a:t>
            </a:r>
            <a:endParaRPr sz="1792"/>
          </a:p>
        </p:txBody>
      </p:sp>
      <p:sp>
        <p:nvSpPr>
          <p:cNvPr id="2706" name="Google Shape;2706;p240"/>
          <p:cNvSpPr/>
          <p:nvPr/>
        </p:nvSpPr>
        <p:spPr>
          <a:xfrm>
            <a:off x="3173924" y="2218412"/>
            <a:ext cx="2789830" cy="342968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Cluster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07" name="Google Shape;2707;p240"/>
          <p:cNvSpPr/>
          <p:nvPr/>
        </p:nvSpPr>
        <p:spPr>
          <a:xfrm>
            <a:off x="7408853" y="2218412"/>
            <a:ext cx="2789830" cy="342968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Cluster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708" name="Google Shape;2708;p240"/>
          <p:cNvCxnSpPr>
            <a:stCxn id="2706" idx="3"/>
            <a:endCxn id="2707" idx="1"/>
          </p:cNvCxnSpPr>
          <p:nvPr/>
        </p:nvCxnSpPr>
        <p:spPr>
          <a:xfrm>
            <a:off x="5963754" y="2389896"/>
            <a:ext cx="144522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709" name="Google Shape;2709;p240"/>
          <p:cNvSpPr txBox="1"/>
          <p:nvPr/>
        </p:nvSpPr>
        <p:spPr>
          <a:xfrm>
            <a:off x="6155913" y="2293624"/>
            <a:ext cx="1060781" cy="43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117043" rIns="117043" bIns="11704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/>
              <a:t>Replication</a:t>
            </a:r>
            <a:endParaRPr sz="1280"/>
          </a:p>
        </p:txBody>
      </p:sp>
      <p:sp>
        <p:nvSpPr>
          <p:cNvPr id="2710" name="Google Shape;2710;p240"/>
          <p:cNvSpPr/>
          <p:nvPr/>
        </p:nvSpPr>
        <p:spPr>
          <a:xfrm>
            <a:off x="1871358" y="4151120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11" name="Google Shape;2711;p240"/>
          <p:cNvSpPr/>
          <p:nvPr/>
        </p:nvSpPr>
        <p:spPr>
          <a:xfrm>
            <a:off x="1747858" y="4232933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/>
              <a:t>Workload Clusters (Site 1)</a:t>
            </a:r>
            <a:endParaRPr sz="1408"/>
          </a:p>
        </p:txBody>
      </p:sp>
      <p:sp>
        <p:nvSpPr>
          <p:cNvPr id="2712" name="Google Shape;2712;p240"/>
          <p:cNvSpPr/>
          <p:nvPr/>
        </p:nvSpPr>
        <p:spPr>
          <a:xfrm>
            <a:off x="5242274" y="4069290"/>
            <a:ext cx="2866258" cy="12647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13" name="Google Shape;2713;p240"/>
          <p:cNvSpPr/>
          <p:nvPr/>
        </p:nvSpPr>
        <p:spPr>
          <a:xfrm>
            <a:off x="5126992" y="4151103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14" name="Google Shape;2714;p240"/>
          <p:cNvSpPr/>
          <p:nvPr/>
        </p:nvSpPr>
        <p:spPr>
          <a:xfrm>
            <a:off x="5003492" y="4232917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8">
                <a:solidFill>
                  <a:schemeClr val="dk1"/>
                </a:solidFill>
              </a:rPr>
              <a:t>Workload Clusters (Site 2)</a:t>
            </a:r>
            <a:endParaRPr sz="1408"/>
          </a:p>
        </p:txBody>
      </p:sp>
      <p:sp>
        <p:nvSpPr>
          <p:cNvPr id="2715" name="Google Shape;2715;p240"/>
          <p:cNvSpPr/>
          <p:nvPr/>
        </p:nvSpPr>
        <p:spPr>
          <a:xfrm>
            <a:off x="8506101" y="4069290"/>
            <a:ext cx="2866258" cy="12647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16" name="Google Shape;2716;p240"/>
          <p:cNvSpPr/>
          <p:nvPr/>
        </p:nvSpPr>
        <p:spPr>
          <a:xfrm>
            <a:off x="8390819" y="4151103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17" name="Google Shape;2717;p240"/>
          <p:cNvSpPr/>
          <p:nvPr/>
        </p:nvSpPr>
        <p:spPr>
          <a:xfrm>
            <a:off x="8267319" y="4232917"/>
            <a:ext cx="2866258" cy="126471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8">
                <a:solidFill>
                  <a:schemeClr val="dk1"/>
                </a:solidFill>
              </a:rPr>
              <a:t>Workload Clusters (Site N)</a:t>
            </a:r>
            <a:endParaRPr sz="1408"/>
          </a:p>
        </p:txBody>
      </p:sp>
      <p:sp>
        <p:nvSpPr>
          <p:cNvPr id="2718" name="Google Shape;2718;p240"/>
          <p:cNvSpPr/>
          <p:nvPr/>
        </p:nvSpPr>
        <p:spPr>
          <a:xfrm>
            <a:off x="2063055" y="4579053"/>
            <a:ext cx="2184932" cy="296880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Cluster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19" name="Google Shape;2719;p240"/>
          <p:cNvSpPr/>
          <p:nvPr/>
        </p:nvSpPr>
        <p:spPr>
          <a:xfrm>
            <a:off x="5348262" y="4579053"/>
            <a:ext cx="2184932" cy="296880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Cluster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0" name="Google Shape;2720;p240"/>
          <p:cNvSpPr/>
          <p:nvPr/>
        </p:nvSpPr>
        <p:spPr>
          <a:xfrm>
            <a:off x="8607992" y="4579053"/>
            <a:ext cx="2184932" cy="296880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Cluster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1" name="Google Shape;2721;p240"/>
          <p:cNvSpPr/>
          <p:nvPr/>
        </p:nvSpPr>
        <p:spPr>
          <a:xfrm>
            <a:off x="2063055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CNFs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2" name="Google Shape;2722;p240"/>
          <p:cNvSpPr/>
          <p:nvPr/>
        </p:nvSpPr>
        <p:spPr>
          <a:xfrm>
            <a:off x="2820677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CNFs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3" name="Google Shape;2723;p240"/>
          <p:cNvSpPr/>
          <p:nvPr/>
        </p:nvSpPr>
        <p:spPr>
          <a:xfrm>
            <a:off x="3578298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CNFs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4" name="Google Shape;2724;p240"/>
          <p:cNvSpPr/>
          <p:nvPr/>
        </p:nvSpPr>
        <p:spPr>
          <a:xfrm>
            <a:off x="5348198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VMs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5" name="Google Shape;2725;p240"/>
          <p:cNvSpPr/>
          <p:nvPr/>
        </p:nvSpPr>
        <p:spPr>
          <a:xfrm>
            <a:off x="6105820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VMs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6" name="Google Shape;2726;p240"/>
          <p:cNvSpPr/>
          <p:nvPr/>
        </p:nvSpPr>
        <p:spPr>
          <a:xfrm>
            <a:off x="6863441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VMs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7" name="Google Shape;2727;p240"/>
          <p:cNvSpPr/>
          <p:nvPr/>
        </p:nvSpPr>
        <p:spPr>
          <a:xfrm>
            <a:off x="8613177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7043" rIns="0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024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Container</a:t>
            </a:r>
            <a:endParaRPr sz="1024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8" name="Google Shape;2728;p240"/>
          <p:cNvSpPr/>
          <p:nvPr/>
        </p:nvSpPr>
        <p:spPr>
          <a:xfrm>
            <a:off x="9370799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7043" rIns="0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 sz="1024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Container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29" name="Google Shape;2729;p240"/>
          <p:cNvSpPr/>
          <p:nvPr/>
        </p:nvSpPr>
        <p:spPr>
          <a:xfrm>
            <a:off x="10128420" y="4337893"/>
            <a:ext cx="669805" cy="188575"/>
          </a:xfrm>
          <a:prstGeom prst="rect">
            <a:avLst/>
          </a:prstGeom>
          <a:solidFill>
            <a:srgbClr val="0499C5"/>
          </a:solidFill>
          <a:ln w="9525" cap="flat" cmpd="sng">
            <a:solidFill>
              <a:srgbClr val="0499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17043" rIns="0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GB" sz="1024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Container</a:t>
            </a:r>
            <a:endParaRPr sz="1152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730" name="Google Shape;2730;p240"/>
          <p:cNvCxnSpPr/>
          <p:nvPr/>
        </p:nvCxnSpPr>
        <p:spPr>
          <a:xfrm>
            <a:off x="2931196" y="2857812"/>
            <a:ext cx="7512263" cy="0"/>
          </a:xfrm>
          <a:prstGeom prst="straightConnector1">
            <a:avLst/>
          </a:prstGeom>
          <a:noFill/>
          <a:ln w="2857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1" name="Google Shape;2731;p240"/>
          <p:cNvCxnSpPr/>
          <p:nvPr/>
        </p:nvCxnSpPr>
        <p:spPr>
          <a:xfrm>
            <a:off x="3469108" y="2867094"/>
            <a:ext cx="0" cy="751226"/>
          </a:xfrm>
          <a:prstGeom prst="straightConnector1">
            <a:avLst/>
          </a:prstGeom>
          <a:noFill/>
          <a:ln w="28575" cap="flat" cmpd="sng">
            <a:solidFill>
              <a:srgbClr val="EE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2" name="Google Shape;2732;p240"/>
          <p:cNvSpPr txBox="1"/>
          <p:nvPr/>
        </p:nvSpPr>
        <p:spPr>
          <a:xfrm>
            <a:off x="3490488" y="2837745"/>
            <a:ext cx="3756131" cy="51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117043" rIns="117043" bIns="11704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7620" lvl="0" indent="-178844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280"/>
              <a:t>Deployment and configuration management</a:t>
            </a:r>
            <a:endParaRPr sz="1280"/>
          </a:p>
          <a:p>
            <a:pPr marL="227620" lvl="0" indent="-178844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280"/>
              <a:t>Lifecycle management</a:t>
            </a:r>
            <a:endParaRPr sz="1280"/>
          </a:p>
          <a:p>
            <a:pPr marL="227620" lvl="0" indent="-178844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280"/>
              <a:t>Policy and Security</a:t>
            </a:r>
            <a:endParaRPr sz="1280"/>
          </a:p>
        </p:txBody>
      </p:sp>
      <p:cxnSp>
        <p:nvCxnSpPr>
          <p:cNvPr id="2733" name="Google Shape;2733;p240"/>
          <p:cNvCxnSpPr/>
          <p:nvPr/>
        </p:nvCxnSpPr>
        <p:spPr>
          <a:xfrm>
            <a:off x="2919258" y="3655734"/>
            <a:ext cx="751226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4" name="Google Shape;2734;p240"/>
          <p:cNvCxnSpPr/>
          <p:nvPr/>
        </p:nvCxnSpPr>
        <p:spPr>
          <a:xfrm rot="10800000">
            <a:off x="9757075" y="2927424"/>
            <a:ext cx="0" cy="73279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5" name="Google Shape;2735;p240"/>
          <p:cNvSpPr txBox="1"/>
          <p:nvPr/>
        </p:nvSpPr>
        <p:spPr>
          <a:xfrm>
            <a:off x="7670367" y="2941458"/>
            <a:ext cx="1975618" cy="63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117043" rIns="117043" bIns="11704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/>
              <a:t>Platform and workload metrics</a:t>
            </a:r>
            <a:endParaRPr sz="1280"/>
          </a:p>
        </p:txBody>
      </p:sp>
      <p:pic>
        <p:nvPicPr>
          <p:cNvPr id="2736" name="Google Shape;2736;p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798" y="3393425"/>
            <a:ext cx="698578" cy="6985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7" name="Google Shape;2737;p240"/>
          <p:cNvCxnSpPr>
            <a:stCxn id="2736" idx="3"/>
          </p:cNvCxnSpPr>
          <p:nvPr/>
        </p:nvCxnSpPr>
        <p:spPr>
          <a:xfrm>
            <a:off x="866376" y="3742714"/>
            <a:ext cx="1045494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38" name="Google Shape;2738;p240"/>
          <p:cNvSpPr/>
          <p:nvPr/>
        </p:nvSpPr>
        <p:spPr>
          <a:xfrm>
            <a:off x="3173924" y="1832685"/>
            <a:ext cx="7024887" cy="342968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Cloud provisioning, management and monitoring components</a:t>
            </a:r>
            <a:endParaRPr sz="1152" b="1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241"/>
          <p:cNvSpPr/>
          <p:nvPr/>
        </p:nvSpPr>
        <p:spPr>
          <a:xfrm>
            <a:off x="6518084" y="2108011"/>
            <a:ext cx="3712348" cy="212425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44" name="Google Shape;2744;p241"/>
          <p:cNvSpPr/>
          <p:nvPr/>
        </p:nvSpPr>
        <p:spPr>
          <a:xfrm>
            <a:off x="6262267" y="2230335"/>
            <a:ext cx="3712348" cy="212425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45" name="Google Shape;2745;p241"/>
          <p:cNvSpPr txBox="1">
            <a:spLocks noGrp="1"/>
          </p:cNvSpPr>
          <p:nvPr>
            <p:ph type="subTitle" idx="1"/>
          </p:nvPr>
        </p:nvSpPr>
        <p:spPr>
          <a:xfrm>
            <a:off x="429933" y="53340"/>
            <a:ext cx="11036804" cy="783872"/>
          </a:xfrm>
          <a:prstGeom prst="rect">
            <a:avLst/>
          </a:prstGeom>
        </p:spPr>
        <p:txBody>
          <a:bodyPr spcFirstLastPara="1" wrap="square" lIns="421413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 sz="2688"/>
              <a:t>Telco Network Cloud Reference Architecture</a:t>
            </a:r>
            <a:endParaRPr sz="2688">
              <a:solidFill>
                <a:schemeClr val="accen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46" name="Google Shape;2746;p241"/>
          <p:cNvSpPr txBox="1">
            <a:spLocks noGrp="1"/>
          </p:cNvSpPr>
          <p:nvPr>
            <p:ph type="sldNum" idx="12"/>
          </p:nvPr>
        </p:nvSpPr>
        <p:spPr>
          <a:xfrm>
            <a:off x="78708" y="5923837"/>
            <a:ext cx="702450" cy="1378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2747" name="Google Shape;2747;p241"/>
          <p:cNvSpPr/>
          <p:nvPr/>
        </p:nvSpPr>
        <p:spPr>
          <a:xfrm>
            <a:off x="6033749" y="2377623"/>
            <a:ext cx="3712348" cy="212425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748" name="Google Shape;2748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522" y="3674093"/>
            <a:ext cx="740250" cy="2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179" y="3677650"/>
            <a:ext cx="1017283" cy="344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0" name="Google Shape;2750;p241"/>
          <p:cNvSpPr/>
          <p:nvPr/>
        </p:nvSpPr>
        <p:spPr>
          <a:xfrm>
            <a:off x="1816103" y="1268626"/>
            <a:ext cx="2845135" cy="4294203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8" b="1"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51" name="Google Shape;2751;p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027" y="1787823"/>
            <a:ext cx="1351127" cy="55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0974" y="3175459"/>
            <a:ext cx="1464876" cy="4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2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3165" y="3665576"/>
            <a:ext cx="820638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602" y="4162517"/>
            <a:ext cx="1315459" cy="4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2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0834" y="2454106"/>
            <a:ext cx="1464863" cy="63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368" y="4689038"/>
            <a:ext cx="957226" cy="325315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241"/>
          <p:cNvSpPr/>
          <p:nvPr/>
        </p:nvSpPr>
        <p:spPr>
          <a:xfrm>
            <a:off x="6129629" y="2743357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NSSF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58" name="Google Shape;2758;p241"/>
          <p:cNvSpPr/>
          <p:nvPr/>
        </p:nvSpPr>
        <p:spPr>
          <a:xfrm>
            <a:off x="6129629" y="3195992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UPF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59" name="Google Shape;2759;p241"/>
          <p:cNvSpPr/>
          <p:nvPr/>
        </p:nvSpPr>
        <p:spPr>
          <a:xfrm>
            <a:off x="6855848" y="2743366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AUSF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0" name="Google Shape;2760;p241"/>
          <p:cNvSpPr/>
          <p:nvPr/>
        </p:nvSpPr>
        <p:spPr>
          <a:xfrm>
            <a:off x="6855848" y="3196002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AMF</a:t>
            </a:r>
            <a:endParaRPr sz="1408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1" name="Google Shape;2761;p241"/>
          <p:cNvSpPr/>
          <p:nvPr/>
        </p:nvSpPr>
        <p:spPr>
          <a:xfrm>
            <a:off x="7572524" y="2743366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UDM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2" name="Google Shape;2762;p241"/>
          <p:cNvSpPr/>
          <p:nvPr/>
        </p:nvSpPr>
        <p:spPr>
          <a:xfrm>
            <a:off x="7574007" y="3195983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SMF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3" name="Google Shape;2763;p241"/>
          <p:cNvSpPr/>
          <p:nvPr/>
        </p:nvSpPr>
        <p:spPr>
          <a:xfrm>
            <a:off x="8295779" y="2743359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NEF</a:t>
            </a:r>
            <a:endParaRPr sz="1408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4" name="Google Shape;2764;p241"/>
          <p:cNvSpPr/>
          <p:nvPr/>
        </p:nvSpPr>
        <p:spPr>
          <a:xfrm>
            <a:off x="8295779" y="3195983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AF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5" name="Google Shape;2765;p241"/>
          <p:cNvSpPr/>
          <p:nvPr/>
        </p:nvSpPr>
        <p:spPr>
          <a:xfrm>
            <a:off x="9022413" y="3195972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PCF</a:t>
            </a:r>
            <a:endParaRPr sz="1408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6" name="Google Shape;2766;p241"/>
          <p:cNvSpPr/>
          <p:nvPr/>
        </p:nvSpPr>
        <p:spPr>
          <a:xfrm>
            <a:off x="9023455" y="2743359"/>
            <a:ext cx="634855" cy="344504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NRF</a:t>
            </a:r>
            <a:endParaRPr sz="1408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767" name="Google Shape;2767;p241"/>
          <p:cNvSpPr txBox="1"/>
          <p:nvPr/>
        </p:nvSpPr>
        <p:spPr>
          <a:xfrm>
            <a:off x="6682080" y="2376262"/>
            <a:ext cx="2475667" cy="47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117043" rIns="117043" bIns="11704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36" b="1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Workload </a:t>
            </a:r>
            <a:r>
              <a:rPr lang="en-GB" sz="1536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Clusters</a:t>
            </a:r>
            <a:endParaRPr sz="1536"/>
          </a:p>
        </p:txBody>
      </p:sp>
      <p:sp>
        <p:nvSpPr>
          <p:cNvPr id="2768" name="Google Shape;2768;p241"/>
          <p:cNvSpPr txBox="1"/>
          <p:nvPr/>
        </p:nvSpPr>
        <p:spPr>
          <a:xfrm>
            <a:off x="2090836" y="1186916"/>
            <a:ext cx="2284788" cy="49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117043" rIns="117043" bIns="117043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64" b="1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Management </a:t>
            </a:r>
            <a:r>
              <a:rPr lang="en-GB" sz="1536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Cluster</a:t>
            </a:r>
            <a:endParaRPr sz="2048"/>
          </a:p>
        </p:txBody>
      </p:sp>
      <p:cxnSp>
        <p:nvCxnSpPr>
          <p:cNvPr id="2769" name="Google Shape;2769;p241"/>
          <p:cNvCxnSpPr>
            <a:stCxn id="2750" idx="3"/>
            <a:endCxn id="2747" idx="1"/>
          </p:cNvCxnSpPr>
          <p:nvPr/>
        </p:nvCxnSpPr>
        <p:spPr>
          <a:xfrm>
            <a:off x="4744986" y="3420380"/>
            <a:ext cx="1288891" cy="9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70" name="Google Shape;2770;p241"/>
          <p:cNvSpPr/>
          <p:nvPr/>
        </p:nvSpPr>
        <p:spPr>
          <a:xfrm>
            <a:off x="1813799" y="5278206"/>
            <a:ext cx="2845135" cy="286895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71" name="Google Shape;2771;p241"/>
          <p:cNvSpPr txBox="1"/>
          <p:nvPr/>
        </p:nvSpPr>
        <p:spPr>
          <a:xfrm>
            <a:off x="2127186" y="5357715"/>
            <a:ext cx="2151902" cy="12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2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Bare Metal</a:t>
            </a:r>
            <a:endParaRPr sz="1152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2772" name="Google Shape;2772;p241"/>
          <p:cNvSpPr/>
          <p:nvPr/>
        </p:nvSpPr>
        <p:spPr>
          <a:xfrm>
            <a:off x="6033749" y="4279993"/>
            <a:ext cx="3712348" cy="221988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2"/>
          </a:p>
        </p:txBody>
      </p:sp>
      <p:sp>
        <p:nvSpPr>
          <p:cNvPr id="2773" name="Google Shape;2773;p241"/>
          <p:cNvSpPr txBox="1"/>
          <p:nvPr/>
        </p:nvSpPr>
        <p:spPr>
          <a:xfrm>
            <a:off x="6518092" y="4341479"/>
            <a:ext cx="2807497" cy="9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2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Bare Metal</a:t>
            </a:r>
            <a:endParaRPr sz="1152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2774" name="Google Shape;2774;p241"/>
          <p:cNvSpPr/>
          <p:nvPr/>
        </p:nvSpPr>
        <p:spPr>
          <a:xfrm>
            <a:off x="5907009" y="2015211"/>
            <a:ext cx="4474712" cy="2636973"/>
          </a:xfrm>
          <a:prstGeom prst="rect">
            <a:avLst/>
          </a:prstGeom>
          <a:solidFill>
            <a:srgbClr val="FFFFFF">
              <a:alpha val="68350"/>
            </a:srgbClr>
          </a:solidFill>
          <a:ln>
            <a:noFill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94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242"/>
          <p:cNvSpPr txBox="1">
            <a:spLocks noGrp="1"/>
          </p:cNvSpPr>
          <p:nvPr>
            <p:ph type="sldNum" idx="12"/>
          </p:nvPr>
        </p:nvSpPr>
        <p:spPr>
          <a:xfrm>
            <a:off x="156583" y="5906180"/>
            <a:ext cx="526934" cy="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29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18</a:t>
            </a:fld>
            <a:endParaRPr/>
          </a:p>
        </p:txBody>
      </p:sp>
      <p:sp>
        <p:nvSpPr>
          <p:cNvPr id="2780" name="Google Shape;2780;p242"/>
          <p:cNvSpPr txBox="1">
            <a:spLocks noGrp="1"/>
          </p:cNvSpPr>
          <p:nvPr>
            <p:ph type="subTitle" idx="4294967295"/>
          </p:nvPr>
        </p:nvSpPr>
        <p:spPr>
          <a:xfrm>
            <a:off x="429933" y="53340"/>
            <a:ext cx="10288650" cy="783872"/>
          </a:xfrm>
          <a:prstGeom prst="rect">
            <a:avLst/>
          </a:prstGeom>
        </p:spPr>
        <p:txBody>
          <a:bodyPr spcFirstLastPara="1" wrap="square" lIns="421413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88">
                <a:solidFill>
                  <a:schemeClr val="dk1"/>
                </a:solidFill>
              </a:rPr>
              <a:t>Zero Touch Provisioning and Automation with GitOps</a:t>
            </a:r>
            <a:endParaRPr sz="2688">
              <a:solidFill>
                <a:schemeClr val="dk1"/>
              </a:solidFill>
            </a:endParaRPr>
          </a:p>
        </p:txBody>
      </p:sp>
      <p:sp>
        <p:nvSpPr>
          <p:cNvPr id="2781" name="Google Shape;2781;p242"/>
          <p:cNvSpPr/>
          <p:nvPr/>
        </p:nvSpPr>
        <p:spPr>
          <a:xfrm>
            <a:off x="3055132" y="1732677"/>
            <a:ext cx="3130878" cy="346501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latin typeface="Red Hat Display"/>
                <a:ea typeface="Red Hat Display"/>
                <a:cs typeface="Red Hat Display"/>
                <a:sym typeface="Red Hat Display"/>
              </a:rPr>
              <a:t>Management Cluster</a:t>
            </a:r>
            <a:endParaRPr sz="1408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782" name="Google Shape;2782;p242"/>
          <p:cNvSpPr/>
          <p:nvPr/>
        </p:nvSpPr>
        <p:spPr>
          <a:xfrm>
            <a:off x="3155660" y="3802702"/>
            <a:ext cx="2929629" cy="12892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sp>
        <p:nvSpPr>
          <p:cNvPr id="2783" name="Google Shape;2783;p242"/>
          <p:cNvSpPr/>
          <p:nvPr/>
        </p:nvSpPr>
        <p:spPr>
          <a:xfrm>
            <a:off x="3152648" y="2034550"/>
            <a:ext cx="2929629" cy="135497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sp>
        <p:nvSpPr>
          <p:cNvPr id="2784" name="Google Shape;2784;p242"/>
          <p:cNvSpPr txBox="1"/>
          <p:nvPr/>
        </p:nvSpPr>
        <p:spPr>
          <a:xfrm>
            <a:off x="9987626" y="980578"/>
            <a:ext cx="1028135" cy="3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58506" rIns="117043" bIns="5850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 Light"/>
                <a:ea typeface="Red Hat Display Light"/>
                <a:cs typeface="Red Hat Display Light"/>
                <a:sym typeface="Red Hat Display Light"/>
              </a:rPr>
              <a:t>POP</a:t>
            </a:r>
            <a:r>
              <a:rPr lang="en-GB" sz="1280">
                <a:solidFill>
                  <a:srgbClr val="00000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(</a:t>
            </a:r>
            <a:r>
              <a:rPr lang="en-GB" sz="1280">
                <a:latin typeface="Red Hat Display Light"/>
                <a:ea typeface="Red Hat Display Light"/>
                <a:cs typeface="Red Hat Display Light"/>
                <a:sym typeface="Red Hat Display Light"/>
              </a:rPr>
              <a:t>s)</a:t>
            </a:r>
            <a:endParaRPr sz="1792"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2785" name="Google Shape;2785;p242"/>
          <p:cNvSpPr txBox="1"/>
          <p:nvPr/>
        </p:nvSpPr>
        <p:spPr>
          <a:xfrm>
            <a:off x="7118358" y="980587"/>
            <a:ext cx="2068561" cy="3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58506" rIns="117043" bIns="5850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 Light"/>
                <a:ea typeface="Red Hat Display Light"/>
                <a:cs typeface="Red Hat Display Light"/>
                <a:sym typeface="Red Hat Display Light"/>
              </a:rPr>
              <a:t>Regional  Data Center(s)</a:t>
            </a:r>
            <a:endParaRPr sz="1792"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2786" name="Google Shape;2786;p242"/>
          <p:cNvSpPr txBox="1"/>
          <p:nvPr/>
        </p:nvSpPr>
        <p:spPr>
          <a:xfrm>
            <a:off x="2763866" y="947454"/>
            <a:ext cx="2260976" cy="3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043" tIns="58506" rIns="117043" bIns="5850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 Light"/>
                <a:ea typeface="Red Hat Display Light"/>
                <a:cs typeface="Red Hat Display Light"/>
                <a:sym typeface="Red Hat Display Light"/>
              </a:rPr>
              <a:t>Core Data Center</a:t>
            </a:r>
            <a:endParaRPr sz="1792"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2787" name="Google Shape;2787;p242"/>
          <p:cNvSpPr/>
          <p:nvPr/>
        </p:nvSpPr>
        <p:spPr>
          <a:xfrm rot="5400000">
            <a:off x="8092125" y="-233387"/>
            <a:ext cx="197024" cy="3137791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sp>
        <p:nvSpPr>
          <p:cNvPr id="2788" name="Google Shape;2788;p242"/>
          <p:cNvSpPr/>
          <p:nvPr/>
        </p:nvSpPr>
        <p:spPr>
          <a:xfrm rot="5400000">
            <a:off x="10365270" y="650438"/>
            <a:ext cx="163611" cy="1347675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sp>
        <p:nvSpPr>
          <p:cNvPr id="2789" name="Google Shape;2789;p242"/>
          <p:cNvSpPr/>
          <p:nvPr/>
        </p:nvSpPr>
        <p:spPr>
          <a:xfrm rot="5400000">
            <a:off x="3821589" y="-1389991"/>
            <a:ext cx="163611" cy="5417586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sp>
        <p:nvSpPr>
          <p:cNvPr id="2790" name="Google Shape;2790;p242"/>
          <p:cNvSpPr/>
          <p:nvPr/>
        </p:nvSpPr>
        <p:spPr>
          <a:xfrm>
            <a:off x="1254012" y="1536878"/>
            <a:ext cx="1258957" cy="2697271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latin typeface="Red Hat Display"/>
                <a:ea typeface="Red Hat Display"/>
                <a:cs typeface="Red Hat Display"/>
                <a:sym typeface="Red Hat Display"/>
              </a:rPr>
              <a:t>Service Management and Orchestration</a:t>
            </a:r>
            <a:endParaRPr sz="1408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791" name="Google Shape;2791;p242"/>
          <p:cNvSpPr/>
          <p:nvPr/>
        </p:nvSpPr>
        <p:spPr>
          <a:xfrm>
            <a:off x="6967518" y="1400607"/>
            <a:ext cx="1897269" cy="15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latin typeface="Red Hat Display"/>
                <a:ea typeface="Red Hat Display"/>
                <a:cs typeface="Red Hat Display"/>
                <a:sym typeface="Red Hat Display"/>
              </a:rPr>
              <a:t>Regional Cluster</a:t>
            </a:r>
            <a:endParaRPr sz="1408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2792" name="Google Shape;2792;p242"/>
          <p:cNvGrpSpPr/>
          <p:nvPr/>
        </p:nvGrpSpPr>
        <p:grpSpPr>
          <a:xfrm>
            <a:off x="10178711" y="4070684"/>
            <a:ext cx="623300" cy="298446"/>
            <a:chOff x="4163549" y="1489708"/>
            <a:chExt cx="649165" cy="310831"/>
          </a:xfrm>
        </p:grpSpPr>
        <p:pic>
          <p:nvPicPr>
            <p:cNvPr id="2793" name="Google Shape;2793;p242"/>
            <p:cNvPicPr preferRelativeResize="0"/>
            <p:nvPr/>
          </p:nvPicPr>
          <p:blipFill rotWithShape="1">
            <a:blip r:embed="rId3">
              <a:alphaModFix/>
            </a:blip>
            <a:srcRect l="19404" t="17669" r="50645" b="63593"/>
            <a:stretch/>
          </p:blipFill>
          <p:spPr>
            <a:xfrm>
              <a:off x="4163549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4" name="Google Shape;2794;p242"/>
            <p:cNvPicPr preferRelativeResize="0"/>
            <p:nvPr/>
          </p:nvPicPr>
          <p:blipFill rotWithShape="1">
            <a:blip r:embed="rId4">
              <a:alphaModFix/>
            </a:blip>
            <a:srcRect l="50645" t="17669" r="19404" b="63593"/>
            <a:stretch/>
          </p:blipFill>
          <p:spPr>
            <a:xfrm>
              <a:off x="4494792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5" name="Google Shape;2795;p242"/>
            <p:cNvSpPr txBox="1"/>
            <p:nvPr/>
          </p:nvSpPr>
          <p:spPr>
            <a:xfrm>
              <a:off x="4191563" y="1489708"/>
              <a:ext cx="288000" cy="130200"/>
            </a:xfrm>
            <a:prstGeom prst="rect">
              <a:avLst/>
            </a:prstGeom>
            <a:solidFill>
              <a:srgbClr val="EE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2796" name="Google Shape;2796;p242"/>
            <p:cNvSpPr txBox="1"/>
            <p:nvPr/>
          </p:nvSpPr>
          <p:spPr>
            <a:xfrm>
              <a:off x="4494808" y="1489708"/>
              <a:ext cx="288000" cy="13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2797" name="Google Shape;2797;p242"/>
          <p:cNvSpPr txBox="1"/>
          <p:nvPr/>
        </p:nvSpPr>
        <p:spPr>
          <a:xfrm>
            <a:off x="9836057" y="4396895"/>
            <a:ext cx="1568511" cy="49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>
                <a:latin typeface="Red Hat Text"/>
                <a:ea typeface="Red Hat Text"/>
                <a:cs typeface="Red Hat Text"/>
                <a:sym typeface="Red Hat Text"/>
              </a:rPr>
              <a:t>Single Node OpenShift (~</a:t>
            </a:r>
            <a:r>
              <a:rPr lang="en-GB" sz="1024" b="1">
                <a:latin typeface="Red Hat Text"/>
                <a:ea typeface="Red Hat Text"/>
                <a:cs typeface="Red Hat Text"/>
                <a:sym typeface="Red Hat Text"/>
              </a:rPr>
              <a:t>2500 Clusters)</a:t>
            </a:r>
            <a:endParaRPr sz="1024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98" name="Google Shape;2798;p242"/>
          <p:cNvPicPr preferRelativeResize="0"/>
          <p:nvPr/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6967518" y="2056174"/>
            <a:ext cx="590449" cy="61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242"/>
          <p:cNvSpPr txBox="1"/>
          <p:nvPr/>
        </p:nvSpPr>
        <p:spPr>
          <a:xfrm>
            <a:off x="8029798" y="1770169"/>
            <a:ext cx="438599" cy="203937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Encoder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00" name="Google Shape;2800;p242"/>
          <p:cNvSpPr txBox="1"/>
          <p:nvPr/>
        </p:nvSpPr>
        <p:spPr>
          <a:xfrm>
            <a:off x="8029798" y="1997791"/>
            <a:ext cx="438599" cy="203937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Origin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2801" name="Google Shape;2801;p242"/>
          <p:cNvGrpSpPr/>
          <p:nvPr/>
        </p:nvGrpSpPr>
        <p:grpSpPr>
          <a:xfrm>
            <a:off x="7615206" y="2319281"/>
            <a:ext cx="590469" cy="236493"/>
            <a:chOff x="9279333" y="4918034"/>
            <a:chExt cx="535690" cy="276170"/>
          </a:xfrm>
        </p:grpSpPr>
        <p:pic>
          <p:nvPicPr>
            <p:cNvPr id="2802" name="Google Shape;2802;p242"/>
            <p:cNvPicPr preferRelativeResize="0"/>
            <p:nvPr/>
          </p:nvPicPr>
          <p:blipFill rotWithShape="1">
            <a:blip r:embed="rId4">
              <a:alphaModFix/>
            </a:blip>
            <a:srcRect l="19403" t="17672" r="19403" b="61322"/>
            <a:stretch/>
          </p:blipFill>
          <p:spPr>
            <a:xfrm>
              <a:off x="9279333" y="5010842"/>
              <a:ext cx="535690" cy="183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3" name="Google Shape;2803;p242"/>
            <p:cNvSpPr txBox="1"/>
            <p:nvPr/>
          </p:nvSpPr>
          <p:spPr>
            <a:xfrm>
              <a:off x="9428334" y="4918034"/>
              <a:ext cx="237600" cy="10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2804" name="Google Shape;2804;p242"/>
          <p:cNvGrpSpPr/>
          <p:nvPr/>
        </p:nvGrpSpPr>
        <p:grpSpPr>
          <a:xfrm>
            <a:off x="8262903" y="2308028"/>
            <a:ext cx="590469" cy="236493"/>
            <a:chOff x="9279333" y="4918034"/>
            <a:chExt cx="535690" cy="276170"/>
          </a:xfrm>
        </p:grpSpPr>
        <p:pic>
          <p:nvPicPr>
            <p:cNvPr id="2805" name="Google Shape;2805;p242"/>
            <p:cNvPicPr preferRelativeResize="0"/>
            <p:nvPr/>
          </p:nvPicPr>
          <p:blipFill rotWithShape="1">
            <a:blip r:embed="rId4">
              <a:alphaModFix/>
            </a:blip>
            <a:srcRect l="19403" t="17672" r="19403" b="61322"/>
            <a:stretch/>
          </p:blipFill>
          <p:spPr>
            <a:xfrm>
              <a:off x="9279333" y="5010842"/>
              <a:ext cx="535690" cy="183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6" name="Google Shape;2806;p242"/>
            <p:cNvSpPr txBox="1"/>
            <p:nvPr/>
          </p:nvSpPr>
          <p:spPr>
            <a:xfrm>
              <a:off x="9428334" y="4918034"/>
              <a:ext cx="237600" cy="10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2807" name="Google Shape;2807;p242"/>
          <p:cNvSpPr txBox="1"/>
          <p:nvPr/>
        </p:nvSpPr>
        <p:spPr>
          <a:xfrm>
            <a:off x="6967535" y="2555619"/>
            <a:ext cx="779647" cy="45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Supervisor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 (x3)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08" name="Google Shape;2808;p242"/>
          <p:cNvSpPr txBox="1"/>
          <p:nvPr/>
        </p:nvSpPr>
        <p:spPr>
          <a:xfrm>
            <a:off x="7868264" y="2537878"/>
            <a:ext cx="590688" cy="45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Workers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 (x N)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09" name="Google Shape;2809;p242"/>
          <p:cNvSpPr/>
          <p:nvPr/>
        </p:nvSpPr>
        <p:spPr>
          <a:xfrm>
            <a:off x="6965717" y="3476561"/>
            <a:ext cx="1897269" cy="157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latin typeface="Red Hat Display"/>
                <a:ea typeface="Red Hat Display"/>
                <a:cs typeface="Red Hat Display"/>
                <a:sym typeface="Red Hat Display"/>
              </a:rPr>
              <a:t>Regional Cluster</a:t>
            </a:r>
            <a:endParaRPr sz="1408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10" name="Google Shape;2810;p242"/>
          <p:cNvSpPr txBox="1"/>
          <p:nvPr/>
        </p:nvSpPr>
        <p:spPr>
          <a:xfrm>
            <a:off x="7689423" y="3786187"/>
            <a:ext cx="438599" cy="208546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Encoder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11" name="Google Shape;2811;p242"/>
          <p:cNvSpPr txBox="1"/>
          <p:nvPr/>
        </p:nvSpPr>
        <p:spPr>
          <a:xfrm>
            <a:off x="6965670" y="4457312"/>
            <a:ext cx="702450" cy="59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Supervisor/Worker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>
                <a:latin typeface="Red Hat Text"/>
                <a:ea typeface="Red Hat Text"/>
                <a:cs typeface="Red Hat Text"/>
                <a:sym typeface="Red Hat Text"/>
              </a:rPr>
              <a:t> (x3)</a:t>
            </a:r>
            <a:endParaRPr sz="896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812" name="Google Shape;2812;p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747" y="5047857"/>
            <a:ext cx="783580" cy="78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242"/>
          <p:cNvPicPr preferRelativeResize="0"/>
          <p:nvPr/>
        </p:nvPicPr>
        <p:blipFill rotWithShape="1">
          <a:blip r:embed="rId6">
            <a:alphaModFix/>
          </a:blip>
          <a:srcRect t="15085" b="14713"/>
          <a:stretch/>
        </p:blipFill>
        <p:spPr>
          <a:xfrm>
            <a:off x="5635032" y="2220871"/>
            <a:ext cx="349612" cy="24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242"/>
          <p:cNvSpPr txBox="1"/>
          <p:nvPr/>
        </p:nvSpPr>
        <p:spPr>
          <a:xfrm>
            <a:off x="5623803" y="2478311"/>
            <a:ext cx="438599" cy="35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Text"/>
                <a:ea typeface="Red Hat Text"/>
                <a:cs typeface="Red Hat Text"/>
                <a:sym typeface="Red Hat Text"/>
              </a:rPr>
              <a:t>Metrics, Alerts, Logs, Monitoring</a:t>
            </a:r>
            <a:endParaRPr sz="640"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815" name="Google Shape;2815;p242"/>
          <p:cNvPicPr preferRelativeResize="0"/>
          <p:nvPr/>
        </p:nvPicPr>
        <p:blipFill rotWithShape="1">
          <a:blip r:embed="rId7">
            <a:alphaModFix/>
          </a:blip>
          <a:srcRect t="10792" b="10941"/>
          <a:stretch/>
        </p:blipFill>
        <p:spPr>
          <a:xfrm>
            <a:off x="4707297" y="2220878"/>
            <a:ext cx="395303" cy="24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242"/>
          <p:cNvPicPr preferRelativeResize="0"/>
          <p:nvPr/>
        </p:nvPicPr>
        <p:blipFill rotWithShape="1">
          <a:blip r:embed="rId8">
            <a:alphaModFix/>
          </a:blip>
          <a:srcRect t="13698" b="9989"/>
          <a:stretch/>
        </p:blipFill>
        <p:spPr>
          <a:xfrm>
            <a:off x="5171178" y="2213340"/>
            <a:ext cx="395285" cy="2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242"/>
          <p:cNvPicPr preferRelativeResize="0"/>
          <p:nvPr/>
        </p:nvPicPr>
        <p:blipFill rotWithShape="1">
          <a:blip r:embed="rId9">
            <a:alphaModFix/>
          </a:blip>
          <a:srcRect t="19430" b="17114"/>
          <a:stretch/>
        </p:blipFill>
        <p:spPr>
          <a:xfrm>
            <a:off x="5182635" y="2868202"/>
            <a:ext cx="372326" cy="22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242"/>
          <p:cNvPicPr preferRelativeResize="0"/>
          <p:nvPr/>
        </p:nvPicPr>
        <p:blipFill rotWithShape="1">
          <a:blip r:embed="rId10">
            <a:alphaModFix/>
          </a:blip>
          <a:srcRect t="10490" b="10930"/>
          <a:stretch/>
        </p:blipFill>
        <p:spPr>
          <a:xfrm>
            <a:off x="4718777" y="2868220"/>
            <a:ext cx="372326" cy="27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19" name="Google Shape;2819;p242"/>
          <p:cNvSpPr/>
          <p:nvPr/>
        </p:nvSpPr>
        <p:spPr>
          <a:xfrm>
            <a:off x="4453113" y="2213348"/>
            <a:ext cx="242728" cy="1110325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pic>
        <p:nvPicPr>
          <p:cNvPr id="2820" name="Google Shape;2820;p242"/>
          <p:cNvPicPr preferRelativeResize="0"/>
          <p:nvPr/>
        </p:nvPicPr>
        <p:blipFill rotWithShape="1">
          <a:blip r:embed="rId11">
            <a:alphaModFix/>
          </a:blip>
          <a:srcRect l="10284" t="5152" r="12274" b="10380"/>
          <a:stretch/>
        </p:blipFill>
        <p:spPr>
          <a:xfrm>
            <a:off x="5688496" y="2845598"/>
            <a:ext cx="242688" cy="27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Google Shape;2821;p242"/>
          <p:cNvSpPr/>
          <p:nvPr/>
        </p:nvSpPr>
        <p:spPr>
          <a:xfrm rot="5400000">
            <a:off x="4474964" y="3799786"/>
            <a:ext cx="242728" cy="1258957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pic>
        <p:nvPicPr>
          <p:cNvPr id="2822" name="Google Shape;2822;p2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3901" y="4601763"/>
            <a:ext cx="427381" cy="36975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3" name="Google Shape;2823;p2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99352" y="4601763"/>
            <a:ext cx="291913" cy="36975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4" name="Google Shape;2824;p2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71137" y="4603683"/>
            <a:ext cx="296688" cy="365916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5" name="Google Shape;2825;p2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27854" y="4605279"/>
            <a:ext cx="296688" cy="362723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26" name="Google Shape;2826;p242"/>
          <p:cNvSpPr txBox="1"/>
          <p:nvPr/>
        </p:nvSpPr>
        <p:spPr>
          <a:xfrm>
            <a:off x="7691224" y="4025746"/>
            <a:ext cx="438599" cy="208546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Origin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27" name="Google Shape;2827;p242"/>
          <p:cNvSpPr/>
          <p:nvPr/>
        </p:nvSpPr>
        <p:spPr>
          <a:xfrm>
            <a:off x="1382769" y="3228721"/>
            <a:ext cx="1028135" cy="31531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/>
              <a:t>Site Modeling</a:t>
            </a:r>
            <a:endParaRPr sz="1024"/>
          </a:p>
        </p:txBody>
      </p:sp>
      <p:sp>
        <p:nvSpPr>
          <p:cNvPr id="2828" name="Google Shape;2828;p242"/>
          <p:cNvSpPr/>
          <p:nvPr/>
        </p:nvSpPr>
        <p:spPr>
          <a:xfrm>
            <a:off x="1382769" y="2558628"/>
            <a:ext cx="1028135" cy="31531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/>
              <a:t>Inventory</a:t>
            </a:r>
            <a:endParaRPr sz="1024"/>
          </a:p>
        </p:txBody>
      </p:sp>
      <p:sp>
        <p:nvSpPr>
          <p:cNvPr id="2829" name="Google Shape;2829;p242"/>
          <p:cNvSpPr/>
          <p:nvPr/>
        </p:nvSpPr>
        <p:spPr>
          <a:xfrm>
            <a:off x="1382769" y="2894106"/>
            <a:ext cx="1028135" cy="31531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/>
              <a:t>Orchestration</a:t>
            </a:r>
            <a:endParaRPr sz="1024"/>
          </a:p>
        </p:txBody>
      </p:sp>
      <p:sp>
        <p:nvSpPr>
          <p:cNvPr id="2830" name="Google Shape;2830;p242"/>
          <p:cNvSpPr txBox="1"/>
          <p:nvPr/>
        </p:nvSpPr>
        <p:spPr>
          <a:xfrm>
            <a:off x="1318823" y="5738041"/>
            <a:ext cx="1568511" cy="32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2">
                <a:latin typeface="Red Hat Display"/>
                <a:ea typeface="Red Hat Display"/>
                <a:cs typeface="Red Hat Display"/>
                <a:sym typeface="Red Hat Display"/>
              </a:rPr>
              <a:t>Git Repository</a:t>
            </a:r>
            <a:endParaRPr sz="1152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52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31" name="Google Shape;2831;p242"/>
          <p:cNvCxnSpPr>
            <a:stCxn id="2790" idx="2"/>
            <a:endCxn id="2812" idx="0"/>
          </p:cNvCxnSpPr>
          <p:nvPr/>
        </p:nvCxnSpPr>
        <p:spPr>
          <a:xfrm>
            <a:off x="1883491" y="4234149"/>
            <a:ext cx="0" cy="8138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32" name="Google Shape;2832;p242"/>
          <p:cNvCxnSpPr/>
          <p:nvPr/>
        </p:nvCxnSpPr>
        <p:spPr>
          <a:xfrm flipH="1">
            <a:off x="2848291" y="2777795"/>
            <a:ext cx="288047" cy="115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833" name="Google Shape;2833;p242"/>
          <p:cNvCxnSpPr/>
          <p:nvPr/>
        </p:nvCxnSpPr>
        <p:spPr>
          <a:xfrm>
            <a:off x="2851808" y="2777807"/>
            <a:ext cx="0" cy="26404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34" name="Google Shape;2834;p242"/>
          <p:cNvCxnSpPr/>
          <p:nvPr/>
        </p:nvCxnSpPr>
        <p:spPr>
          <a:xfrm rot="10800000">
            <a:off x="2181283" y="5416965"/>
            <a:ext cx="672109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835" name="Google Shape;2835;p242"/>
          <p:cNvCxnSpPr/>
          <p:nvPr/>
        </p:nvCxnSpPr>
        <p:spPr>
          <a:xfrm flipH="1">
            <a:off x="4617978" y="3330546"/>
            <a:ext cx="4993" cy="4869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2836" name="Google Shape;2836;p242"/>
          <p:cNvSpPr txBox="1"/>
          <p:nvPr/>
        </p:nvSpPr>
        <p:spPr>
          <a:xfrm>
            <a:off x="4679466" y="2476498"/>
            <a:ext cx="491600" cy="25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Text"/>
                <a:ea typeface="Red Hat Text"/>
                <a:cs typeface="Red Hat Text"/>
                <a:sym typeface="Red Hat Text"/>
              </a:rPr>
              <a:t>Installation and Conf Mgmt</a:t>
            </a:r>
            <a:endParaRPr sz="640"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37" name="Google Shape;2837;p242"/>
          <p:cNvSpPr txBox="1"/>
          <p:nvPr/>
        </p:nvSpPr>
        <p:spPr>
          <a:xfrm>
            <a:off x="5176907" y="2482317"/>
            <a:ext cx="395200" cy="2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Text"/>
                <a:ea typeface="Red Hat Text"/>
                <a:cs typeface="Red Hat Text"/>
                <a:sym typeface="Red Hat Text"/>
              </a:rPr>
              <a:t>App Lifecycle</a:t>
            </a:r>
            <a:endParaRPr sz="640"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">
              <a:solidFill>
                <a:srgbClr val="FF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38" name="Google Shape;2838;p242"/>
          <p:cNvSpPr txBox="1"/>
          <p:nvPr/>
        </p:nvSpPr>
        <p:spPr>
          <a:xfrm>
            <a:off x="5163767" y="3144707"/>
            <a:ext cx="427462" cy="18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Dependency Tracking</a:t>
            </a:r>
            <a:endParaRPr sz="64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39" name="Google Shape;2839;p242"/>
          <p:cNvSpPr txBox="1"/>
          <p:nvPr/>
        </p:nvSpPr>
        <p:spPr>
          <a:xfrm>
            <a:off x="4738952" y="3146403"/>
            <a:ext cx="372541" cy="18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Platform Upgrades</a:t>
            </a:r>
            <a:endParaRPr sz="64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40" name="Google Shape;2840;p242"/>
          <p:cNvSpPr txBox="1"/>
          <p:nvPr/>
        </p:nvSpPr>
        <p:spPr>
          <a:xfrm>
            <a:off x="5643727" y="3129657"/>
            <a:ext cx="427462" cy="18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Advanced Healing</a:t>
            </a:r>
            <a:endParaRPr sz="64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41" name="Google Shape;2841;p242"/>
          <p:cNvCxnSpPr/>
          <p:nvPr/>
        </p:nvCxnSpPr>
        <p:spPr>
          <a:xfrm rot="10800000" flipH="1">
            <a:off x="6433011" y="3246616"/>
            <a:ext cx="2952288" cy="883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42" name="Google Shape;2842;p242"/>
          <p:cNvCxnSpPr>
            <a:endCxn id="2843" idx="2"/>
          </p:cNvCxnSpPr>
          <p:nvPr/>
        </p:nvCxnSpPr>
        <p:spPr>
          <a:xfrm>
            <a:off x="9396774" y="2286521"/>
            <a:ext cx="947098" cy="691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44" name="Google Shape;2844;p242"/>
          <p:cNvCxnSpPr/>
          <p:nvPr/>
        </p:nvCxnSpPr>
        <p:spPr>
          <a:xfrm rot="10800000" flipH="1">
            <a:off x="9377774" y="2297369"/>
            <a:ext cx="10754" cy="956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45" name="Google Shape;2845;p242"/>
          <p:cNvCxnSpPr/>
          <p:nvPr/>
        </p:nvCxnSpPr>
        <p:spPr>
          <a:xfrm rot="10800000" flipH="1">
            <a:off x="6442072" y="2749866"/>
            <a:ext cx="1920" cy="495057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46" name="Google Shape;2846;p242"/>
          <p:cNvCxnSpPr/>
          <p:nvPr/>
        </p:nvCxnSpPr>
        <p:spPr>
          <a:xfrm rot="10800000">
            <a:off x="6037102" y="2750154"/>
            <a:ext cx="370236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47" name="Google Shape;2847;p242"/>
          <p:cNvCxnSpPr>
            <a:endCxn id="2809" idx="0"/>
          </p:cNvCxnSpPr>
          <p:nvPr/>
        </p:nvCxnSpPr>
        <p:spPr>
          <a:xfrm>
            <a:off x="7914351" y="2961533"/>
            <a:ext cx="0" cy="51502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2848" name="Google Shape;2848;p242"/>
          <p:cNvCxnSpPr/>
          <p:nvPr/>
        </p:nvCxnSpPr>
        <p:spPr>
          <a:xfrm rot="10800000">
            <a:off x="9414634" y="3574317"/>
            <a:ext cx="779647" cy="76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849" name="Google Shape;2849;p242"/>
          <p:cNvCxnSpPr/>
          <p:nvPr/>
        </p:nvCxnSpPr>
        <p:spPr>
          <a:xfrm>
            <a:off x="9381041" y="3246240"/>
            <a:ext cx="13826" cy="100662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0" name="Google Shape;2850;p242"/>
          <p:cNvCxnSpPr>
            <a:stCxn id="2793" idx="1"/>
          </p:cNvCxnSpPr>
          <p:nvPr/>
        </p:nvCxnSpPr>
        <p:spPr>
          <a:xfrm rot="10800000">
            <a:off x="9396760" y="4263939"/>
            <a:ext cx="781951" cy="9986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oval" w="med" len="med"/>
            <a:tailEnd type="none" w="med" len="med"/>
          </a:ln>
        </p:spPr>
      </p:cxnSp>
      <p:sp>
        <p:nvSpPr>
          <p:cNvPr id="2851" name="Google Shape;2851;p242"/>
          <p:cNvSpPr txBox="1"/>
          <p:nvPr/>
        </p:nvSpPr>
        <p:spPr>
          <a:xfrm>
            <a:off x="7117290" y="2056169"/>
            <a:ext cx="291119" cy="116755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S</a:t>
            </a:r>
            <a:endParaRPr sz="640" b="1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52" name="Google Shape;2852;p242"/>
          <p:cNvSpPr txBox="1"/>
          <p:nvPr/>
        </p:nvSpPr>
        <p:spPr>
          <a:xfrm>
            <a:off x="10312366" y="1947441"/>
            <a:ext cx="349497" cy="203937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Cache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53" name="Google Shape;2853;p242"/>
          <p:cNvSpPr txBox="1"/>
          <p:nvPr/>
        </p:nvSpPr>
        <p:spPr>
          <a:xfrm>
            <a:off x="3661313" y="3809615"/>
            <a:ext cx="2123866" cy="65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 b="1">
                <a:latin typeface="Red Hat Text"/>
                <a:ea typeface="Red Hat Text"/>
                <a:cs typeface="Red Hat Text"/>
                <a:sym typeface="Red Hat Text"/>
              </a:rPr>
              <a:t>Red Hat</a:t>
            </a:r>
            <a:endParaRPr sz="128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Text SemiBold"/>
                <a:ea typeface="Red Hat Text SemiBold"/>
                <a:cs typeface="Red Hat Text SemiBold"/>
                <a:sym typeface="Red Hat Text SemiBold"/>
              </a:rPr>
              <a:t>Ansible Automation</a:t>
            </a:r>
            <a:endParaRPr sz="1280">
              <a:latin typeface="Red Hat Text SemiBold"/>
              <a:ea typeface="Red Hat Text SemiBold"/>
              <a:cs typeface="Red Hat Text SemiBold"/>
              <a:sym typeface="Red Hat Text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Text SemiBold"/>
                <a:ea typeface="Red Hat Text SemiBold"/>
                <a:cs typeface="Red Hat Text SemiBold"/>
                <a:sym typeface="Red Hat Text SemiBold"/>
              </a:rPr>
              <a:t>Platform</a:t>
            </a:r>
            <a:endParaRPr sz="1280"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sp>
        <p:nvSpPr>
          <p:cNvPr id="2854" name="Google Shape;2854;p242"/>
          <p:cNvSpPr txBox="1"/>
          <p:nvPr/>
        </p:nvSpPr>
        <p:spPr>
          <a:xfrm>
            <a:off x="3154663" y="2282511"/>
            <a:ext cx="1568511" cy="65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 b="1">
                <a:latin typeface="Red Hat Text"/>
                <a:ea typeface="Red Hat Text"/>
                <a:cs typeface="Red Hat Text"/>
                <a:sym typeface="Red Hat Text"/>
              </a:rPr>
              <a:t>Red Hat</a:t>
            </a:r>
            <a:endParaRPr sz="1280" b="1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Text SemiBold"/>
                <a:ea typeface="Red Hat Text SemiBold"/>
                <a:cs typeface="Red Hat Text SemiBold"/>
                <a:sym typeface="Red Hat Text SemiBold"/>
              </a:rPr>
              <a:t>Advanced Cluster Management</a:t>
            </a:r>
            <a:endParaRPr sz="1280">
              <a:latin typeface="Red Hat Text SemiBold"/>
              <a:ea typeface="Red Hat Text SemiBold"/>
              <a:cs typeface="Red Hat Text SemiBold"/>
              <a:sym typeface="Red Hat Text SemiBold"/>
            </a:endParaRPr>
          </a:p>
        </p:txBody>
      </p:sp>
      <p:pic>
        <p:nvPicPr>
          <p:cNvPr id="2855" name="Google Shape;2855;p2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34358" y="2056189"/>
            <a:ext cx="395200" cy="2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2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66116" y="3838971"/>
            <a:ext cx="395200" cy="2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242"/>
          <p:cNvPicPr preferRelativeResize="0"/>
          <p:nvPr/>
        </p:nvPicPr>
        <p:blipFill rotWithShape="1">
          <a:blip r:embed="rId3">
            <a:alphaModFix/>
          </a:blip>
          <a:srcRect l="19402" t="17671" r="50085" b="17671"/>
          <a:stretch/>
        </p:blipFill>
        <p:spPr>
          <a:xfrm>
            <a:off x="7596032" y="4396023"/>
            <a:ext cx="304034" cy="64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242"/>
          <p:cNvPicPr preferRelativeResize="0"/>
          <p:nvPr/>
        </p:nvPicPr>
        <p:blipFill rotWithShape="1">
          <a:blip r:embed="rId4">
            <a:alphaModFix/>
          </a:blip>
          <a:srcRect l="80426" t="17671" r="50085" b="17671"/>
          <a:stretch/>
        </p:blipFill>
        <p:spPr>
          <a:xfrm flipH="1">
            <a:off x="7900295" y="4396034"/>
            <a:ext cx="304033" cy="642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9" name="Google Shape;2859;p242"/>
          <p:cNvGrpSpPr/>
          <p:nvPr/>
        </p:nvGrpSpPr>
        <p:grpSpPr>
          <a:xfrm>
            <a:off x="7670108" y="4278426"/>
            <a:ext cx="491288" cy="116512"/>
            <a:chOff x="1435600" y="3329100"/>
            <a:chExt cx="383756" cy="91010"/>
          </a:xfrm>
        </p:grpSpPr>
        <p:sp>
          <p:nvSpPr>
            <p:cNvPr id="2860" name="Google Shape;2860;p242"/>
            <p:cNvSpPr txBox="1"/>
            <p:nvPr/>
          </p:nvSpPr>
          <p:spPr>
            <a:xfrm>
              <a:off x="1435600" y="3329100"/>
              <a:ext cx="237600" cy="90300"/>
            </a:xfrm>
            <a:prstGeom prst="rect">
              <a:avLst/>
            </a:prstGeom>
            <a:solidFill>
              <a:srgbClr val="EE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2861" name="Google Shape;2861;p242"/>
            <p:cNvSpPr txBox="1"/>
            <p:nvPr/>
          </p:nvSpPr>
          <p:spPr>
            <a:xfrm>
              <a:off x="1619556" y="3329810"/>
              <a:ext cx="199800" cy="90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2862" name="Google Shape;2862;p242"/>
          <p:cNvGrpSpPr/>
          <p:nvPr/>
        </p:nvGrpSpPr>
        <p:grpSpPr>
          <a:xfrm>
            <a:off x="10178711" y="3412208"/>
            <a:ext cx="623300" cy="298446"/>
            <a:chOff x="4163549" y="1489708"/>
            <a:chExt cx="649165" cy="310831"/>
          </a:xfrm>
        </p:grpSpPr>
        <p:pic>
          <p:nvPicPr>
            <p:cNvPr id="2863" name="Google Shape;2863;p242"/>
            <p:cNvPicPr preferRelativeResize="0"/>
            <p:nvPr/>
          </p:nvPicPr>
          <p:blipFill rotWithShape="1">
            <a:blip r:embed="rId3">
              <a:alphaModFix/>
            </a:blip>
            <a:srcRect l="19404" t="17669" r="50645" b="63593"/>
            <a:stretch/>
          </p:blipFill>
          <p:spPr>
            <a:xfrm>
              <a:off x="4163549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4" name="Google Shape;2864;p242"/>
            <p:cNvPicPr preferRelativeResize="0"/>
            <p:nvPr/>
          </p:nvPicPr>
          <p:blipFill rotWithShape="1">
            <a:blip r:embed="rId4">
              <a:alphaModFix/>
            </a:blip>
            <a:srcRect l="50645" t="17669" r="19404" b="63593"/>
            <a:stretch/>
          </p:blipFill>
          <p:spPr>
            <a:xfrm>
              <a:off x="4494792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5" name="Google Shape;2865;p242"/>
            <p:cNvSpPr txBox="1"/>
            <p:nvPr/>
          </p:nvSpPr>
          <p:spPr>
            <a:xfrm>
              <a:off x="4191563" y="1489708"/>
              <a:ext cx="288000" cy="130200"/>
            </a:xfrm>
            <a:prstGeom prst="rect">
              <a:avLst/>
            </a:prstGeom>
            <a:solidFill>
              <a:srgbClr val="EE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2866" name="Google Shape;2866;p242"/>
            <p:cNvSpPr txBox="1"/>
            <p:nvPr/>
          </p:nvSpPr>
          <p:spPr>
            <a:xfrm>
              <a:off x="4494808" y="1489708"/>
              <a:ext cx="288000" cy="13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2867" name="Google Shape;2867;p242"/>
          <p:cNvGrpSpPr/>
          <p:nvPr/>
        </p:nvGrpSpPr>
        <p:grpSpPr>
          <a:xfrm>
            <a:off x="10178711" y="2168422"/>
            <a:ext cx="623300" cy="298446"/>
            <a:chOff x="4163549" y="1489708"/>
            <a:chExt cx="649165" cy="310831"/>
          </a:xfrm>
        </p:grpSpPr>
        <p:pic>
          <p:nvPicPr>
            <p:cNvPr id="2868" name="Google Shape;2868;p242"/>
            <p:cNvPicPr preferRelativeResize="0"/>
            <p:nvPr/>
          </p:nvPicPr>
          <p:blipFill rotWithShape="1">
            <a:blip r:embed="rId3">
              <a:alphaModFix/>
            </a:blip>
            <a:srcRect l="19404" t="17669" r="50645" b="63593"/>
            <a:stretch/>
          </p:blipFill>
          <p:spPr>
            <a:xfrm>
              <a:off x="4163549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9" name="Google Shape;2869;p242"/>
            <p:cNvPicPr preferRelativeResize="0"/>
            <p:nvPr/>
          </p:nvPicPr>
          <p:blipFill rotWithShape="1">
            <a:blip r:embed="rId4">
              <a:alphaModFix/>
            </a:blip>
            <a:srcRect l="50645" t="17669" r="19404" b="63593"/>
            <a:stretch/>
          </p:blipFill>
          <p:spPr>
            <a:xfrm>
              <a:off x="4494792" y="1602229"/>
              <a:ext cx="317922" cy="1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3" name="Google Shape;2843;p242"/>
            <p:cNvSpPr txBox="1"/>
            <p:nvPr/>
          </p:nvSpPr>
          <p:spPr>
            <a:xfrm>
              <a:off x="4191563" y="1489708"/>
              <a:ext cx="288000" cy="130200"/>
            </a:xfrm>
            <a:prstGeom prst="rect">
              <a:avLst/>
            </a:prstGeom>
            <a:solidFill>
              <a:srgbClr val="EE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S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2870" name="Google Shape;2870;p242"/>
            <p:cNvSpPr txBox="1"/>
            <p:nvPr/>
          </p:nvSpPr>
          <p:spPr>
            <a:xfrm>
              <a:off x="4494808" y="1489708"/>
              <a:ext cx="288000" cy="13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40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W</a:t>
              </a:r>
              <a:endParaRPr sz="640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2871" name="Google Shape;2871;p242"/>
          <p:cNvCxnSpPr/>
          <p:nvPr/>
        </p:nvCxnSpPr>
        <p:spPr>
          <a:xfrm flipH="1">
            <a:off x="10458669" y="2619957"/>
            <a:ext cx="3841" cy="455882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872" name="Google Shape;2872;p2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763155" y="3450505"/>
            <a:ext cx="291215" cy="29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p242"/>
          <p:cNvSpPr/>
          <p:nvPr/>
        </p:nvSpPr>
        <p:spPr>
          <a:xfrm>
            <a:off x="1382769" y="3521376"/>
            <a:ext cx="1028135" cy="31531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/>
              <a:t>Helm</a:t>
            </a:r>
            <a:endParaRPr sz="1024"/>
          </a:p>
        </p:txBody>
      </p:sp>
      <p:sp>
        <p:nvSpPr>
          <p:cNvPr id="2874" name="Google Shape;2874;p242"/>
          <p:cNvSpPr/>
          <p:nvPr/>
        </p:nvSpPr>
        <p:spPr>
          <a:xfrm>
            <a:off x="1382769" y="3814032"/>
            <a:ext cx="1028135" cy="31531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/>
              <a:t>Playbooks</a:t>
            </a:r>
            <a:endParaRPr sz="1024"/>
          </a:p>
        </p:txBody>
      </p:sp>
      <p:sp>
        <p:nvSpPr>
          <p:cNvPr id="2875" name="Google Shape;2875;p242"/>
          <p:cNvSpPr/>
          <p:nvPr/>
        </p:nvSpPr>
        <p:spPr>
          <a:xfrm>
            <a:off x="3000104" y="5820566"/>
            <a:ext cx="3362851" cy="62448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790" tIns="87790" rIns="87790" bIns="877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96"/>
              <a:t>INFRASTRUCTURE</a:t>
            </a:r>
            <a:endParaRPr sz="896"/>
          </a:p>
        </p:txBody>
      </p:sp>
      <p:pic>
        <p:nvPicPr>
          <p:cNvPr id="2876" name="Google Shape;2876;p2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55146" y="5869400"/>
            <a:ext cx="526838" cy="5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2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32151" y="5947740"/>
            <a:ext cx="349616" cy="34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2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190292" y="5931704"/>
            <a:ext cx="349616" cy="34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242"/>
          <p:cNvPicPr preferRelativeResize="0"/>
          <p:nvPr/>
        </p:nvPicPr>
        <p:blipFill rotWithShape="1">
          <a:blip r:embed="rId21">
            <a:alphaModFix/>
          </a:blip>
          <a:srcRect l="109" r="119"/>
          <a:stretch/>
        </p:blipFill>
        <p:spPr>
          <a:xfrm>
            <a:off x="5873591" y="5906335"/>
            <a:ext cx="370140" cy="370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0" name="Google Shape;2880;p242"/>
          <p:cNvCxnSpPr/>
          <p:nvPr/>
        </p:nvCxnSpPr>
        <p:spPr>
          <a:xfrm flipH="1">
            <a:off x="4287577" y="5089624"/>
            <a:ext cx="9602" cy="7285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oval" w="med" len="med"/>
            <a:tailEnd type="oval" w="med" len="med"/>
          </a:ln>
        </p:spPr>
      </p:cxnSp>
      <p:pic>
        <p:nvPicPr>
          <p:cNvPr id="2881" name="Google Shape;2881;p24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92808" y="3441553"/>
            <a:ext cx="783584" cy="309108"/>
          </a:xfrm>
          <a:prstGeom prst="rect">
            <a:avLst/>
          </a:prstGeom>
          <a:noFill/>
          <a:ln>
            <a:noFill/>
          </a:ln>
        </p:spPr>
      </p:pic>
      <p:sp>
        <p:nvSpPr>
          <p:cNvPr id="2882" name="Google Shape;2882;p242"/>
          <p:cNvSpPr txBox="1"/>
          <p:nvPr/>
        </p:nvSpPr>
        <p:spPr>
          <a:xfrm>
            <a:off x="5065916" y="3407087"/>
            <a:ext cx="623333" cy="3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8">
                <a:latin typeface="Red Hat Text"/>
                <a:ea typeface="Red Hat Text"/>
                <a:cs typeface="Red Hat Text"/>
                <a:sym typeface="Red Hat Text"/>
              </a:rPr>
              <a:t>ZTP</a:t>
            </a:r>
            <a:endParaRPr sz="1408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883" name="Google Shape;2883;p242"/>
          <p:cNvSpPr/>
          <p:nvPr/>
        </p:nvSpPr>
        <p:spPr>
          <a:xfrm>
            <a:off x="69059" y="4252751"/>
            <a:ext cx="1216326" cy="956700"/>
          </a:xfrm>
          <a:prstGeom prst="roundRect">
            <a:avLst>
              <a:gd name="adj" fmla="val 3341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7790" tIns="87790" rIns="87790" bIns="8779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94"/>
          </a:p>
        </p:txBody>
      </p:sp>
      <p:pic>
        <p:nvPicPr>
          <p:cNvPr id="2884" name="Google Shape;2884;p242"/>
          <p:cNvPicPr preferRelativeResize="0"/>
          <p:nvPr/>
        </p:nvPicPr>
        <p:blipFill rotWithShape="1">
          <a:blip r:embed="rId8">
            <a:alphaModFix/>
          </a:blip>
          <a:srcRect t="13698" b="9989"/>
          <a:stretch/>
        </p:blipFill>
        <p:spPr>
          <a:xfrm>
            <a:off x="111860" y="4346581"/>
            <a:ext cx="672013" cy="45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Google Shape;2885;p242"/>
          <p:cNvSpPr txBox="1"/>
          <p:nvPr/>
        </p:nvSpPr>
        <p:spPr>
          <a:xfrm>
            <a:off x="81736" y="4704221"/>
            <a:ext cx="1216326" cy="5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790" tIns="87790" rIns="87790" bIns="8779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2">
                <a:latin typeface="Red Hat Display"/>
                <a:ea typeface="Red Hat Display"/>
                <a:cs typeface="Red Hat Display"/>
                <a:sym typeface="Red Hat Display"/>
              </a:rPr>
              <a:t>Site Designs &amp; Inventory</a:t>
            </a:r>
            <a:endParaRPr sz="1152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86" name="Google Shape;2886;p242"/>
          <p:cNvSpPr txBox="1"/>
          <p:nvPr/>
        </p:nvSpPr>
        <p:spPr>
          <a:xfrm>
            <a:off x="10326792" y="3838972"/>
            <a:ext cx="349497" cy="203937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Cache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887" name="Google Shape;2887;p242"/>
          <p:cNvPicPr preferRelativeResize="0"/>
          <p:nvPr/>
        </p:nvPicPr>
        <p:blipFill rotWithShape="1">
          <a:blip r:embed="rId23">
            <a:alphaModFix/>
          </a:blip>
          <a:srcRect l="14979" t="22093" r="13962" b="21197"/>
          <a:stretch/>
        </p:blipFill>
        <p:spPr>
          <a:xfrm>
            <a:off x="794074" y="4471666"/>
            <a:ext cx="395200" cy="316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8" name="Google Shape;2888;p242"/>
          <p:cNvCxnSpPr>
            <a:endCxn id="2812" idx="1"/>
          </p:cNvCxnSpPr>
          <p:nvPr/>
        </p:nvCxnSpPr>
        <p:spPr>
          <a:xfrm>
            <a:off x="634904" y="5207289"/>
            <a:ext cx="856843" cy="232358"/>
          </a:xfrm>
          <a:prstGeom prst="bentConnector3">
            <a:avLst>
              <a:gd name="adj1" fmla="val 2530"/>
            </a:avLst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889" name="Google Shape;2889;p242"/>
          <p:cNvSpPr txBox="1"/>
          <p:nvPr/>
        </p:nvSpPr>
        <p:spPr>
          <a:xfrm>
            <a:off x="10315523" y="3166802"/>
            <a:ext cx="349497" cy="203937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8">
                <a:latin typeface="Red Hat Text"/>
                <a:ea typeface="Red Hat Text"/>
                <a:cs typeface="Red Hat Text"/>
                <a:sym typeface="Red Hat Text"/>
              </a:rPr>
              <a:t>Cache</a:t>
            </a:r>
            <a:endParaRPr sz="768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87-AB82-BD4D-8421-8761EE83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006" y="6199319"/>
            <a:ext cx="2547144" cy="153888"/>
          </a:xfrm>
        </p:spPr>
        <p:txBody>
          <a:bodyPr/>
          <a:lstStyle/>
          <a:p>
            <a:r>
              <a:rPr lang="en-US"/>
              <a:t>Telco Cloud - Core Engineering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F84516-E1D8-48B3-B025-69106D2442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169" y="1340782"/>
            <a:ext cx="7904166" cy="4715961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Overview of the lab environment – WWT ATC lab</a:t>
            </a:r>
          </a:p>
          <a:p>
            <a:r>
              <a:rPr lang="en-US" sz="1200" b="1">
                <a:solidFill>
                  <a:schemeClr val="accent2"/>
                </a:solidFill>
              </a:rPr>
              <a:t>RedHat logical setup</a:t>
            </a:r>
          </a:p>
          <a:p>
            <a:r>
              <a:rPr lang="en-US" sz="1200" b="1">
                <a:solidFill>
                  <a:schemeClr val="accent2"/>
                </a:solidFill>
              </a:rPr>
              <a:t>Zero Touch Provisioning and Automation - </a:t>
            </a:r>
            <a:r>
              <a:rPr lang="en-US" sz="1200" b="1" err="1">
                <a:solidFill>
                  <a:schemeClr val="accent2"/>
                </a:solidFill>
              </a:rPr>
              <a:t>GitOps</a:t>
            </a:r>
            <a:endParaRPr lang="en-US" sz="1200" b="1">
              <a:solidFill>
                <a:schemeClr val="accent2"/>
              </a:solidFill>
            </a:endParaRPr>
          </a:p>
          <a:p>
            <a:r>
              <a:rPr lang="en-US" sz="1200" b="1">
                <a:solidFill>
                  <a:schemeClr val="accent2"/>
                </a:solidFill>
              </a:rPr>
              <a:t>Demo:</a:t>
            </a:r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Bare Metal Inventory  </a:t>
            </a:r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Workflow integration with </a:t>
            </a:r>
            <a:r>
              <a:rPr lang="en-US" sz="1100" err="1"/>
              <a:t>GitOps</a:t>
            </a:r>
            <a:endParaRPr lang="en-US" sz="1100"/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Creation of 3-node cluster w/ ODF via </a:t>
            </a:r>
            <a:r>
              <a:rPr lang="en-US" sz="1100" err="1"/>
              <a:t>GitOps</a:t>
            </a:r>
            <a:endParaRPr lang="en-US" sz="1100"/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Demonstrate pre-deployed OpenShift Cluster, </a:t>
            </a:r>
          </a:p>
          <a:p>
            <a:pPr marL="539750" lvl="2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Logging and monitoring capability</a:t>
            </a:r>
          </a:p>
          <a:p>
            <a:pPr marL="539750" lvl="2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RBAC</a:t>
            </a:r>
          </a:p>
          <a:p>
            <a:pPr marL="539750" lvl="2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Create new user credentials for a workload cluster</a:t>
            </a:r>
          </a:p>
          <a:p>
            <a:pPr marL="539750" lvl="2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Change the size of a PVC</a:t>
            </a:r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Scaling-up the 3-node cluster with an extra node</a:t>
            </a:r>
          </a:p>
          <a:p>
            <a:pPr marL="269875" lvl="1" indent="-269875">
              <a:spcBef>
                <a:spcPts val="200"/>
              </a:spcBef>
              <a:spcAft>
                <a:spcPts val="200"/>
              </a:spcAft>
            </a:pPr>
            <a:r>
              <a:rPr lang="en-US" sz="1100"/>
              <a:t>Initiate cluster upgrade via </a:t>
            </a:r>
            <a:r>
              <a:rPr lang="en-US" sz="1100" err="1"/>
              <a:t>GitOps</a:t>
            </a:r>
            <a:r>
              <a:rPr lang="en-US" sz="1100"/>
              <a:t>.</a:t>
            </a:r>
          </a:p>
          <a:p>
            <a:pPr marL="269875" lvl="1" indent="-269875"/>
            <a:r>
              <a:rPr lang="en-US" sz="1200" b="1"/>
              <a:t>If time allows, </a:t>
            </a:r>
          </a:p>
          <a:p>
            <a:pPr marL="539750" lvl="2" indent="-269875"/>
            <a:r>
              <a:rPr lang="en-US" sz="1100"/>
              <a:t>Scaling down cluster</a:t>
            </a:r>
          </a:p>
          <a:p>
            <a:pPr marL="539750" lvl="2" indent="-269875"/>
            <a:r>
              <a:rPr lang="en-US" sz="1100"/>
              <a:t>Deleting a cluster </a:t>
            </a:r>
          </a:p>
          <a:p>
            <a:pPr indent="-270125"/>
            <a:r>
              <a:rPr lang="en-US" sz="1200" b="1">
                <a:solidFill>
                  <a:schemeClr val="accent2"/>
                </a:solidFill>
              </a:rPr>
              <a:t>Next Steps..</a:t>
            </a:r>
          </a:p>
          <a:p>
            <a:pPr marL="539750" lvl="2" indent="-269875"/>
            <a:endParaRPr lang="en-US" sz="1100"/>
          </a:p>
          <a:p>
            <a:pPr marL="539750" lvl="2" indent="-269875"/>
            <a:endParaRPr lang="en-US" sz="1100"/>
          </a:p>
          <a:p>
            <a:pPr marL="269875" lvl="1" indent="-269875"/>
            <a:endParaRPr lang="en-US" sz="11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7F704A-1631-4B26-9136-EB6CC0C9F9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006" y="917761"/>
            <a:ext cx="7909329" cy="311817"/>
          </a:xfrm>
        </p:spPr>
        <p:txBody>
          <a:bodyPr/>
          <a:lstStyle/>
          <a:p>
            <a:r>
              <a:rPr lang="en-GB"/>
              <a:t>RH CaaS on BareMetal Infra Testing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76420F-7EDD-43E0-A0E1-1E927111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528207"/>
            <a:ext cx="7911465" cy="387798"/>
          </a:xfrm>
        </p:spPr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0CDF-C4A1-7E40-9E77-15C5A819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</p:spPr>
        <p:txBody>
          <a:bodyPr/>
          <a:lstStyle/>
          <a:p>
            <a:fld id="{8B8CC99B-4448-064C-ACFA-F39475122D2B}" type="slidenum">
              <a:rPr lang="en-GB" smtClean="0">
                <a:solidFill>
                  <a:schemeClr val="bg1"/>
                </a:solidFill>
              </a:rPr>
              <a:pPr/>
              <a:t>2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63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1B3D7-B9E2-534D-A1E8-8B159D674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50485-92DC-FEC5-0CB4-A541C7E97A25}"/>
              </a:ext>
            </a:extLst>
          </p:cNvPr>
          <p:cNvSpPr txBox="1"/>
          <p:nvPr/>
        </p:nvSpPr>
        <p:spPr>
          <a:xfrm>
            <a:off x="676348" y="2661714"/>
            <a:ext cx="8728851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solidFill>
                  <a:schemeClr val="accent1"/>
                </a:solidFill>
                <a:latin typeface="Red Hat Display"/>
              </a:rPr>
              <a:t>Lab Environment Setup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902A-7726-8EA9-28E7-668FEAEF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22911310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53CD36-9572-18D0-0062-53482106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56CDF9-9541-0F9B-0C6B-4C266EB1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" y="372343"/>
            <a:ext cx="7911465" cy="387798"/>
          </a:xfrm>
        </p:spPr>
        <p:txBody>
          <a:bodyPr/>
          <a:lstStyle/>
          <a:p>
            <a:r>
              <a:rPr lang="en-US">
                <a:solidFill>
                  <a:srgbClr val="000945"/>
                </a:solidFill>
                <a:latin typeface="Aeonik Pro Medium"/>
                <a:cs typeface="Arial"/>
              </a:rPr>
              <a:t>Physical Rack Layout</a:t>
            </a:r>
            <a:endParaRPr lang="en-US">
              <a:solidFill>
                <a:srgbClr val="000945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0B31-462C-93EE-4351-7AD4C3466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8C79A8-716C-7C76-BAA2-B1878E90FDD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12485" y="1208297"/>
            <a:ext cx="4279658" cy="450275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700">
                <a:latin typeface="Arial"/>
                <a:cs typeface="Arial"/>
              </a:rPr>
              <a:t>Rack 1: ATCDC2-B12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Spine switch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OOB switch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Border gateway switch x2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Compute leaf switch x2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Bare metal edge server x2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Allocation 1 - Management cluster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1700">
                <a:latin typeface="Arial"/>
                <a:cs typeface="Arial"/>
              </a:rPr>
              <a:t>Gen10 x4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Allocation 2 – vSphere cluster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1700">
                <a:latin typeface="Arial"/>
                <a:cs typeface="Arial"/>
              </a:rPr>
              <a:t>Gen10 x4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Allocation 3 – vSphere / Tanzu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1700">
                <a:latin typeface="Arial"/>
                <a:cs typeface="Arial"/>
              </a:rPr>
              <a:t>Gen10 x1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Allocation 4 – OpenShift 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1700">
                <a:latin typeface="Arial"/>
                <a:cs typeface="Arial"/>
              </a:rPr>
              <a:t>Gen10 x3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endParaRPr lang="en-US" sz="1700">
              <a:latin typeface="Arial"/>
              <a:cs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700">
                <a:latin typeface="Arial"/>
                <a:cs typeface="Arial"/>
              </a:rPr>
              <a:t>Rack 2: ATCDC2-B06</a:t>
            </a:r>
          </a:p>
          <a:p>
            <a:pPr marL="724535" lvl="1" indent="-285750">
              <a:spcBef>
                <a:spcPts val="0"/>
              </a:spcBef>
              <a:spcAft>
                <a:spcPts val="0"/>
              </a:spcAft>
              <a:buFont typeface="Courier New,monospace"/>
              <a:buChar char="o"/>
            </a:pPr>
            <a:r>
              <a:rPr lang="en-US" sz="1700">
                <a:latin typeface="Arial"/>
                <a:cs typeface="Arial"/>
              </a:rPr>
              <a:t>Allocation 4 – OpenShift </a:t>
            </a:r>
          </a:p>
          <a:p>
            <a:pPr marL="1163320" lvl="2" indent="-285750">
              <a:spcBef>
                <a:spcPts val="0"/>
              </a:spcBef>
              <a:spcAft>
                <a:spcPts val="0"/>
              </a:spcAft>
              <a:buFont typeface="Wingdings,Sans-Serif"/>
              <a:buChar char="§"/>
            </a:pPr>
            <a:r>
              <a:rPr lang="en-US" sz="1700">
                <a:latin typeface="Arial"/>
                <a:cs typeface="Arial"/>
              </a:rPr>
              <a:t>Gen10+ x4</a:t>
            </a:r>
          </a:p>
          <a:p>
            <a:endParaRPr lang="en-US"/>
          </a:p>
        </p:txBody>
      </p:sp>
      <p:pic>
        <p:nvPicPr>
          <p:cNvPr id="18" name="Content Placeholder 17" descr="A close-up of a table&#10;&#10;Description automatically generated">
            <a:extLst>
              <a:ext uri="{FF2B5EF4-FFF2-40B4-BE49-F238E27FC236}">
                <a16:creationId xmlns:a16="http://schemas.microsoft.com/office/drawing/2014/main" id="{AA235D65-E9E8-8EF9-EE86-67C0755F94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88179" y="1022512"/>
            <a:ext cx="5067013" cy="5076019"/>
          </a:xfrm>
        </p:spPr>
      </p:pic>
    </p:spTree>
    <p:extLst>
      <p:ext uri="{BB962C8B-B14F-4D97-AF65-F5344CB8AC3E}">
        <p14:creationId xmlns:p14="http://schemas.microsoft.com/office/powerpoint/2010/main" val="12673903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8112B9-1985-06F4-B630-6B7B4075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pic>
        <p:nvPicPr>
          <p:cNvPr id="8" name="Content Placeholder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46A6CA7-AF13-E385-9CA4-74ED8DDE8E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55580" y="1549398"/>
            <a:ext cx="5836201" cy="43529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4AB0F9-36C5-3658-B1E7-E10F2BF2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945"/>
                </a:solidFill>
                <a:latin typeface="Aeonik Pro Medium"/>
                <a:cs typeface="Arial"/>
              </a:rPr>
              <a:t>Networking Architecture</a:t>
            </a:r>
            <a:endParaRPr lang="en-US">
              <a:solidFill>
                <a:srgbClr val="000945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7021B-086D-AC61-5678-358F2D612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22C6E-09B1-00D1-0273-397B94E12861}"/>
              </a:ext>
            </a:extLst>
          </p:cNvPr>
          <p:cNvSpPr txBox="1"/>
          <p:nvPr/>
        </p:nvSpPr>
        <p:spPr>
          <a:xfrm>
            <a:off x="6655592" y="1550950"/>
            <a:ext cx="470896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cs typeface="Segoe UI"/>
              </a:rPr>
              <a:t>Example Networking​</a:t>
            </a:r>
            <a:endParaRPr lang="en-US" u="sng"/>
          </a:p>
          <a:p>
            <a:endParaRPr lang="en-US" sz="1600">
              <a:cs typeface="Segoe UI"/>
            </a:endParaRPr>
          </a:p>
          <a:p>
            <a:r>
              <a:rPr lang="en-US" sz="1600">
                <a:cs typeface="Segoe UI"/>
              </a:rPr>
              <a:t>VLAN: 883​</a:t>
            </a:r>
            <a:endParaRPr lang="en-US"/>
          </a:p>
          <a:p>
            <a:r>
              <a:rPr lang="en-US" sz="1600">
                <a:cs typeface="Segoe UI"/>
              </a:rPr>
              <a:t>Subnet: 10.253.172.96/27​</a:t>
            </a:r>
          </a:p>
          <a:p>
            <a:r>
              <a:rPr lang="en-US" sz="1600">
                <a:cs typeface="Segoe UI"/>
              </a:rPr>
              <a:t>Default Gateway: 10.253.172.97​</a:t>
            </a:r>
          </a:p>
          <a:p>
            <a:r>
              <a:rPr lang="en-US" sz="1600">
                <a:cs typeface="Segoe UI"/>
              </a:rPr>
              <a:t>DHCP Scope IP Range: 10.253.172.107-10.253.172.126​</a:t>
            </a:r>
          </a:p>
          <a:p>
            <a:r>
              <a:rPr lang="en-US" sz="1600">
                <a:cs typeface="Segoe UI"/>
              </a:rPr>
              <a:t>api.uk-vmo2-acm01.wwtpoc.local = 10.253.172.101 ​</a:t>
            </a:r>
          </a:p>
          <a:p>
            <a:r>
              <a:rPr lang="en-US" sz="1600">
                <a:cs typeface="Segoe UI"/>
              </a:rPr>
              <a:t>*.apps.uk-vmo2-acm01.wwtpoc.local = 10.253.172.102</a:t>
            </a:r>
          </a:p>
          <a:p>
            <a:endParaRPr lang="en-US" sz="1600">
              <a:cs typeface="Segoe UI"/>
            </a:endParaRPr>
          </a:p>
          <a:p>
            <a:r>
              <a:rPr lang="en-US" sz="1600">
                <a:cs typeface="Segoe UI"/>
              </a:rPr>
              <a:t>Similar networking for resource clusters</a:t>
            </a:r>
          </a:p>
        </p:txBody>
      </p:sp>
    </p:spTree>
    <p:extLst>
      <p:ext uri="{BB962C8B-B14F-4D97-AF65-F5344CB8AC3E}">
        <p14:creationId xmlns:p14="http://schemas.microsoft.com/office/powerpoint/2010/main" val="21328473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5611B5-1024-4999-D2C1-26A91D57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E365C-AD8C-4638-7B7C-346D8284F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/>
              <a:t>Bare metal servers provided without any manual changes.</a:t>
            </a:r>
          </a:p>
          <a:p>
            <a:pPr marL="555625" lvl="1" indent="-285750">
              <a:buFont typeface="Courier New" panose="020B0604020202020204" pitchFamily="34" charset="0"/>
              <a:buChar char="o"/>
            </a:pPr>
            <a:r>
              <a:rPr lang="en-US"/>
              <a:t>Servers used in existing vSphere clusters were gracefully removed from vSphere, but no changes made on the server itself.</a:t>
            </a:r>
          </a:p>
          <a:p>
            <a:pPr marL="555625" lvl="1" indent="-285750">
              <a:buFont typeface="Courier New" panose="020B0604020202020204" pitchFamily="34" charset="0"/>
              <a:buChar char="o"/>
            </a:pPr>
            <a:r>
              <a:rPr lang="en-US"/>
              <a:t>Gen10+ servers had been racked, physically cabled and had their </a:t>
            </a:r>
            <a:r>
              <a:rPr lang="en-US" err="1"/>
              <a:t>iLO</a:t>
            </a:r>
            <a:r>
              <a:rPr lang="en-US"/>
              <a:t> configured, but otherwise untouched.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Routers and switches configured appropriately with agreed networking.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Information required by Red Hat (ref </a:t>
            </a:r>
            <a:r>
              <a:rPr lang="en-US">
                <a:hlinkClick r:id="rId2"/>
              </a:rPr>
              <a:t>document</a:t>
            </a:r>
            <a:r>
              <a:rPr lang="en-US"/>
              <a:t>)</a:t>
            </a:r>
          </a:p>
          <a:p>
            <a:pPr marL="555625" lvl="1" indent="-285750">
              <a:buFont typeface="Courier New" panose="020B0604020202020204" pitchFamily="34" charset="0"/>
              <a:buChar char="o"/>
            </a:pPr>
            <a:r>
              <a:rPr lang="en-US"/>
              <a:t>Networking details</a:t>
            </a:r>
          </a:p>
          <a:p>
            <a:pPr marL="555625" lvl="1" indent="-285750">
              <a:buFont typeface="Courier New" panose="020B0604020202020204" pitchFamily="34" charset="0"/>
              <a:buChar char="o"/>
            </a:pPr>
            <a:r>
              <a:rPr lang="en-US"/>
              <a:t>vSphere login details (for deployment of ACM)</a:t>
            </a:r>
          </a:p>
          <a:p>
            <a:pPr marL="555625" lvl="1" indent="-285750">
              <a:buFont typeface="Courier New" panose="020B0604020202020204" pitchFamily="34" charset="0"/>
              <a:buChar char="o"/>
            </a:pPr>
            <a:r>
              <a:rPr lang="en-US" err="1"/>
              <a:t>iLO</a:t>
            </a:r>
            <a:r>
              <a:rPr lang="en-US"/>
              <a:t> IP and login credentials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874B4E-5A39-0A34-A7A7-DC48D32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eonik Pro Medium"/>
                <a:cs typeface="Arial"/>
              </a:rPr>
              <a:t>Handover to Red Hat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4872B-E7F3-EFA1-F79B-4EEFD6E8A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538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F8758B-8AA0-68A5-B453-4DC2590B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60F7-94B8-869F-A79A-40D5874B8A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0388" y="4445391"/>
            <a:ext cx="7912827" cy="1510910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/>
              <a:t>Management software is hosted on a standard virtualized OpenShift Cluster deployed in the COE vSphere management cluster.</a:t>
            </a:r>
          </a:p>
          <a:p>
            <a:pPr marL="285750" indent="-285750">
              <a:buChar char="•"/>
            </a:pPr>
            <a:r>
              <a:rPr lang="en-US"/>
              <a:t>Workload clusters are deployed directly onto the bare-metal servers.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05D676-E0FF-22D4-41CF-E919ECDD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945"/>
                </a:solidFill>
                <a:latin typeface="Aeonik Pro Medium"/>
                <a:cs typeface="Arial"/>
              </a:rPr>
              <a:t>OpenShift Logical Setup</a:t>
            </a:r>
            <a:endParaRPr lang="en-US">
              <a:solidFill>
                <a:srgbClr val="000945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83E4-813F-3C61-7F57-628E1AE9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Google Shape;2894;p243">
            <a:extLst>
              <a:ext uri="{FF2B5EF4-FFF2-40B4-BE49-F238E27FC236}">
                <a16:creationId xmlns:a16="http://schemas.microsoft.com/office/drawing/2014/main" id="{3B1B7172-60EE-C964-6184-F44ECA66B8C1}"/>
              </a:ext>
            </a:extLst>
          </p:cNvPr>
          <p:cNvSpPr/>
          <p:nvPr/>
        </p:nvSpPr>
        <p:spPr>
          <a:xfrm>
            <a:off x="744030" y="1212466"/>
            <a:ext cx="3290648" cy="2888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4">
                <a:latin typeface="Red Hat Display"/>
                <a:ea typeface="Red Hat Display"/>
                <a:cs typeface="Red Hat Display"/>
                <a:sym typeface="Red Hat Display"/>
              </a:rPr>
              <a:t>Management cluster</a:t>
            </a:r>
            <a:endParaRPr sz="2294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" name="Google Shape;2895;p243">
            <a:extLst>
              <a:ext uri="{FF2B5EF4-FFF2-40B4-BE49-F238E27FC236}">
                <a16:creationId xmlns:a16="http://schemas.microsoft.com/office/drawing/2014/main" id="{BC26CDBF-28CC-0020-7E0E-E58023CE5C36}"/>
              </a:ext>
            </a:extLst>
          </p:cNvPr>
          <p:cNvSpPr/>
          <p:nvPr/>
        </p:nvSpPr>
        <p:spPr>
          <a:xfrm>
            <a:off x="5066077" y="1687744"/>
            <a:ext cx="4998958" cy="19375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94">
                <a:latin typeface="Red Hat Display"/>
                <a:ea typeface="Red Hat Display"/>
                <a:cs typeface="Red Hat Display"/>
                <a:sym typeface="Red Hat Display"/>
              </a:rPr>
              <a:t>Workload cluster</a:t>
            </a:r>
            <a:endParaRPr sz="2294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" name="Google Shape;2898;p243">
            <a:extLst>
              <a:ext uri="{FF2B5EF4-FFF2-40B4-BE49-F238E27FC236}">
                <a16:creationId xmlns:a16="http://schemas.microsoft.com/office/drawing/2014/main" id="{5FE7F56C-23F5-2F12-8260-CFD879FE8BAF}"/>
              </a:ext>
            </a:extLst>
          </p:cNvPr>
          <p:cNvSpPr/>
          <p:nvPr/>
        </p:nvSpPr>
        <p:spPr>
          <a:xfrm>
            <a:off x="1045359" y="2796490"/>
            <a:ext cx="2688053" cy="299569"/>
          </a:xfrm>
          <a:prstGeom prst="rect">
            <a:avLst/>
          </a:prstGeom>
          <a:solidFill>
            <a:srgbClr val="EE0000"/>
          </a:solidFill>
          <a:ln w="9525" cap="flat" cmpd="sng">
            <a:solidFill>
              <a:srgbClr val="ED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1152" b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OpenShift 3 +3 node cluster</a:t>
            </a:r>
            <a:endParaRPr sz="1152" b="1" i="0" u="none" strike="noStrike" cap="none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4" name="Google Shape;2899;p243">
            <a:extLst>
              <a:ext uri="{FF2B5EF4-FFF2-40B4-BE49-F238E27FC236}">
                <a16:creationId xmlns:a16="http://schemas.microsoft.com/office/drawing/2014/main" id="{1D31706C-C44E-F75B-2AC7-19F05F6ACFA3}"/>
              </a:ext>
            </a:extLst>
          </p:cNvPr>
          <p:cNvSpPr/>
          <p:nvPr/>
        </p:nvSpPr>
        <p:spPr>
          <a:xfrm>
            <a:off x="1049554" y="3164327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VM ctl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" name="Google Shape;2900;p243">
            <a:extLst>
              <a:ext uri="{FF2B5EF4-FFF2-40B4-BE49-F238E27FC236}">
                <a16:creationId xmlns:a16="http://schemas.microsoft.com/office/drawing/2014/main" id="{4EA1ED44-74F2-F084-C3CB-3C388F7D5FE5}"/>
              </a:ext>
            </a:extLst>
          </p:cNvPr>
          <p:cNvSpPr/>
          <p:nvPr/>
        </p:nvSpPr>
        <p:spPr>
          <a:xfrm>
            <a:off x="1956135" y="3164327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VM </a:t>
            </a:r>
            <a:r>
              <a:rPr lang="en-GB" sz="1280" err="1">
                <a:latin typeface="Red Hat Display"/>
                <a:ea typeface="Red Hat Display"/>
                <a:cs typeface="Red Hat Display"/>
                <a:sym typeface="Red Hat Display"/>
              </a:rPr>
              <a:t>ctl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" name="Google Shape;2901;p243">
            <a:extLst>
              <a:ext uri="{FF2B5EF4-FFF2-40B4-BE49-F238E27FC236}">
                <a16:creationId xmlns:a16="http://schemas.microsoft.com/office/drawing/2014/main" id="{663CAC50-0F3A-C267-12A9-E655FEB510C7}"/>
              </a:ext>
            </a:extLst>
          </p:cNvPr>
          <p:cNvSpPr/>
          <p:nvPr/>
        </p:nvSpPr>
        <p:spPr>
          <a:xfrm>
            <a:off x="2862717" y="3164327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VM ctl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0" name="Google Shape;2902;p243">
            <a:extLst>
              <a:ext uri="{FF2B5EF4-FFF2-40B4-BE49-F238E27FC236}">
                <a16:creationId xmlns:a16="http://schemas.microsoft.com/office/drawing/2014/main" id="{EB5253B2-25AB-46AF-FE31-5914343D94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8775" y="2149732"/>
            <a:ext cx="1351127" cy="55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03;p243">
            <a:extLst>
              <a:ext uri="{FF2B5EF4-FFF2-40B4-BE49-F238E27FC236}">
                <a16:creationId xmlns:a16="http://schemas.microsoft.com/office/drawing/2014/main" id="{B35DB60D-7057-B2DF-9C4D-B668ACAF75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04" y="1661303"/>
            <a:ext cx="1464876" cy="44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04;p243">
            <a:extLst>
              <a:ext uri="{FF2B5EF4-FFF2-40B4-BE49-F238E27FC236}">
                <a16:creationId xmlns:a16="http://schemas.microsoft.com/office/drawing/2014/main" id="{D16948DD-B55D-BFEE-9068-47F511058F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49" y="1661308"/>
            <a:ext cx="820638" cy="3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905;p243">
            <a:extLst>
              <a:ext uri="{FF2B5EF4-FFF2-40B4-BE49-F238E27FC236}">
                <a16:creationId xmlns:a16="http://schemas.microsoft.com/office/drawing/2014/main" id="{4E3894CB-3502-87FF-C3D1-0FB81C44BD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955" y="2149736"/>
            <a:ext cx="1315459" cy="445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2906;p243">
            <a:extLst>
              <a:ext uri="{FF2B5EF4-FFF2-40B4-BE49-F238E27FC236}">
                <a16:creationId xmlns:a16="http://schemas.microsoft.com/office/drawing/2014/main" id="{58D78893-6260-6973-8EE1-F0DC8AF43205}"/>
              </a:ext>
            </a:extLst>
          </p:cNvPr>
          <p:cNvGrpSpPr/>
          <p:nvPr/>
        </p:nvGrpSpPr>
        <p:grpSpPr>
          <a:xfrm>
            <a:off x="5537813" y="2479152"/>
            <a:ext cx="2155550" cy="429768"/>
            <a:chOff x="1236675" y="1230222"/>
            <a:chExt cx="2099700" cy="479026"/>
          </a:xfrm>
        </p:grpSpPr>
        <p:sp>
          <p:nvSpPr>
            <p:cNvPr id="28" name="Google Shape;2907;p243">
              <a:extLst>
                <a:ext uri="{FF2B5EF4-FFF2-40B4-BE49-F238E27FC236}">
                  <a16:creationId xmlns:a16="http://schemas.microsoft.com/office/drawing/2014/main" id="{C5BB611C-C3DC-52F9-1597-6065278F6084}"/>
                </a:ext>
              </a:extLst>
            </p:cNvPr>
            <p:cNvSpPr/>
            <p:nvPr/>
          </p:nvSpPr>
          <p:spPr>
            <a:xfrm>
              <a:off x="1236675" y="1230222"/>
              <a:ext cx="2099700" cy="234000"/>
            </a:xfrm>
            <a:prstGeom prst="rect">
              <a:avLst/>
            </a:prstGeom>
            <a:solidFill>
              <a:srgbClr val="EE0000"/>
            </a:solidFill>
            <a:ln w="9525" cap="flat" cmpd="sng">
              <a:solidFill>
                <a:srgbClr val="ED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GB" sz="1024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OpenShift Control Plane x3</a:t>
              </a:r>
              <a:endParaRPr sz="1024" b="1" i="0" u="none" strike="noStrike" cap="non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29" name="Google Shape;2908;p243">
              <a:extLst>
                <a:ext uri="{FF2B5EF4-FFF2-40B4-BE49-F238E27FC236}">
                  <a16:creationId xmlns:a16="http://schemas.microsoft.com/office/drawing/2014/main" id="{8C683982-D021-B234-F0D6-77AE2177BD84}"/>
                </a:ext>
              </a:extLst>
            </p:cNvPr>
            <p:cNvSpPr/>
            <p:nvPr/>
          </p:nvSpPr>
          <p:spPr>
            <a:xfrm>
              <a:off x="1239952" y="1517548"/>
              <a:ext cx="676800" cy="191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4">
                  <a:latin typeface="Red Hat Display"/>
                  <a:ea typeface="Red Hat Display"/>
                  <a:cs typeface="Red Hat Display"/>
                  <a:sym typeface="Red Hat Display"/>
                </a:rPr>
                <a:t>Server</a:t>
              </a:r>
              <a:endParaRPr sz="102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0" name="Google Shape;2909;p243">
              <a:extLst>
                <a:ext uri="{FF2B5EF4-FFF2-40B4-BE49-F238E27FC236}">
                  <a16:creationId xmlns:a16="http://schemas.microsoft.com/office/drawing/2014/main" id="{B9ECE551-E1D4-141E-864E-F7A5DFD688E0}"/>
                </a:ext>
              </a:extLst>
            </p:cNvPr>
            <p:cNvSpPr/>
            <p:nvPr/>
          </p:nvSpPr>
          <p:spPr>
            <a:xfrm>
              <a:off x="1948103" y="1517548"/>
              <a:ext cx="676800" cy="191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4">
                  <a:latin typeface="Red Hat Display"/>
                  <a:ea typeface="Red Hat Display"/>
                  <a:cs typeface="Red Hat Display"/>
                  <a:sym typeface="Red Hat Display"/>
                </a:rPr>
                <a:t>Server</a:t>
              </a:r>
              <a:endParaRPr sz="102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1" name="Google Shape;2910;p243">
              <a:extLst>
                <a:ext uri="{FF2B5EF4-FFF2-40B4-BE49-F238E27FC236}">
                  <a16:creationId xmlns:a16="http://schemas.microsoft.com/office/drawing/2014/main" id="{8C08679E-45B0-33C7-9D6E-017F1ADAC020}"/>
                </a:ext>
              </a:extLst>
            </p:cNvPr>
            <p:cNvSpPr/>
            <p:nvPr/>
          </p:nvSpPr>
          <p:spPr>
            <a:xfrm>
              <a:off x="2656255" y="1517548"/>
              <a:ext cx="676800" cy="191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4">
                  <a:latin typeface="Red Hat Display"/>
                  <a:ea typeface="Red Hat Display"/>
                  <a:cs typeface="Red Hat Display"/>
                  <a:sym typeface="Red Hat Display"/>
                </a:rPr>
                <a:t>Server</a:t>
              </a:r>
              <a:endParaRPr sz="102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38" name="Google Shape;2911;p243">
            <a:extLst>
              <a:ext uri="{FF2B5EF4-FFF2-40B4-BE49-F238E27FC236}">
                <a16:creationId xmlns:a16="http://schemas.microsoft.com/office/drawing/2014/main" id="{A3D58CBA-18FD-EDED-DAC6-3C8119D26442}"/>
              </a:ext>
            </a:extLst>
          </p:cNvPr>
          <p:cNvGrpSpPr/>
          <p:nvPr/>
        </p:nvGrpSpPr>
        <p:grpSpPr>
          <a:xfrm>
            <a:off x="5679569" y="2939348"/>
            <a:ext cx="402823" cy="61359"/>
            <a:chOff x="5695769" y="1906830"/>
            <a:chExt cx="617694" cy="94108"/>
          </a:xfrm>
        </p:grpSpPr>
        <p:sp>
          <p:nvSpPr>
            <p:cNvPr id="34" name="Google Shape;2912;p243">
              <a:extLst>
                <a:ext uri="{FF2B5EF4-FFF2-40B4-BE49-F238E27FC236}">
                  <a16:creationId xmlns:a16="http://schemas.microsoft.com/office/drawing/2014/main" id="{ED5EB367-62AE-DF28-DDFB-FC0701184072}"/>
                </a:ext>
              </a:extLst>
            </p:cNvPr>
            <p:cNvSpPr/>
            <p:nvPr/>
          </p:nvSpPr>
          <p:spPr>
            <a:xfrm>
              <a:off x="5695769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" name="Google Shape;2913;p243">
              <a:extLst>
                <a:ext uri="{FF2B5EF4-FFF2-40B4-BE49-F238E27FC236}">
                  <a16:creationId xmlns:a16="http://schemas.microsoft.com/office/drawing/2014/main" id="{B7D0845F-A6FD-8B95-E575-D1F6CE9407A4}"/>
                </a:ext>
              </a:extLst>
            </p:cNvPr>
            <p:cNvSpPr/>
            <p:nvPr/>
          </p:nvSpPr>
          <p:spPr>
            <a:xfrm>
              <a:off x="5857745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" name="Google Shape;2914;p243">
              <a:extLst>
                <a:ext uri="{FF2B5EF4-FFF2-40B4-BE49-F238E27FC236}">
                  <a16:creationId xmlns:a16="http://schemas.microsoft.com/office/drawing/2014/main" id="{E5FEAF71-E3B5-410D-6B58-B080F7E9A0B0}"/>
                </a:ext>
              </a:extLst>
            </p:cNvPr>
            <p:cNvSpPr/>
            <p:nvPr/>
          </p:nvSpPr>
          <p:spPr>
            <a:xfrm>
              <a:off x="6019721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7" name="Google Shape;2915;p243">
              <a:extLst>
                <a:ext uri="{FF2B5EF4-FFF2-40B4-BE49-F238E27FC236}">
                  <a16:creationId xmlns:a16="http://schemas.microsoft.com/office/drawing/2014/main" id="{6085891A-58B1-5C55-1E73-C11AFF6608C9}"/>
                </a:ext>
              </a:extLst>
            </p:cNvPr>
            <p:cNvSpPr/>
            <p:nvPr/>
          </p:nvSpPr>
          <p:spPr>
            <a:xfrm>
              <a:off x="6181698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44" name="Google Shape;2916;p243">
            <a:extLst>
              <a:ext uri="{FF2B5EF4-FFF2-40B4-BE49-F238E27FC236}">
                <a16:creationId xmlns:a16="http://schemas.microsoft.com/office/drawing/2014/main" id="{B1758972-3391-EDC5-6031-66696A1E9EEE}"/>
              </a:ext>
            </a:extLst>
          </p:cNvPr>
          <p:cNvGrpSpPr/>
          <p:nvPr/>
        </p:nvGrpSpPr>
        <p:grpSpPr>
          <a:xfrm>
            <a:off x="6421962" y="2937927"/>
            <a:ext cx="402823" cy="64167"/>
            <a:chOff x="5695769" y="1906830"/>
            <a:chExt cx="617694" cy="94108"/>
          </a:xfrm>
        </p:grpSpPr>
        <p:sp>
          <p:nvSpPr>
            <p:cNvPr id="40" name="Google Shape;2917;p243">
              <a:extLst>
                <a:ext uri="{FF2B5EF4-FFF2-40B4-BE49-F238E27FC236}">
                  <a16:creationId xmlns:a16="http://schemas.microsoft.com/office/drawing/2014/main" id="{36CA27FD-6D4E-A4E2-F104-5B85FE318742}"/>
                </a:ext>
              </a:extLst>
            </p:cNvPr>
            <p:cNvSpPr/>
            <p:nvPr/>
          </p:nvSpPr>
          <p:spPr>
            <a:xfrm>
              <a:off x="5695769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1" name="Google Shape;2918;p243">
              <a:extLst>
                <a:ext uri="{FF2B5EF4-FFF2-40B4-BE49-F238E27FC236}">
                  <a16:creationId xmlns:a16="http://schemas.microsoft.com/office/drawing/2014/main" id="{70571AC7-A184-78FD-3078-9A8E72FD43AC}"/>
                </a:ext>
              </a:extLst>
            </p:cNvPr>
            <p:cNvSpPr/>
            <p:nvPr/>
          </p:nvSpPr>
          <p:spPr>
            <a:xfrm>
              <a:off x="5857745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2" name="Google Shape;2919;p243">
              <a:extLst>
                <a:ext uri="{FF2B5EF4-FFF2-40B4-BE49-F238E27FC236}">
                  <a16:creationId xmlns:a16="http://schemas.microsoft.com/office/drawing/2014/main" id="{57778D1D-8509-D84A-CABB-19EA501B7D25}"/>
                </a:ext>
              </a:extLst>
            </p:cNvPr>
            <p:cNvSpPr/>
            <p:nvPr/>
          </p:nvSpPr>
          <p:spPr>
            <a:xfrm>
              <a:off x="6019721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3" name="Google Shape;2920;p243">
              <a:extLst>
                <a:ext uri="{FF2B5EF4-FFF2-40B4-BE49-F238E27FC236}">
                  <a16:creationId xmlns:a16="http://schemas.microsoft.com/office/drawing/2014/main" id="{5866B32E-BBCF-B332-9C30-BEA5E2D910E0}"/>
                </a:ext>
              </a:extLst>
            </p:cNvPr>
            <p:cNvSpPr/>
            <p:nvPr/>
          </p:nvSpPr>
          <p:spPr>
            <a:xfrm>
              <a:off x="6181698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50" name="Google Shape;2921;p243">
            <a:extLst>
              <a:ext uri="{FF2B5EF4-FFF2-40B4-BE49-F238E27FC236}">
                <a16:creationId xmlns:a16="http://schemas.microsoft.com/office/drawing/2014/main" id="{68734D0E-0C0E-592C-B604-AF29A5637C43}"/>
              </a:ext>
            </a:extLst>
          </p:cNvPr>
          <p:cNvGrpSpPr/>
          <p:nvPr/>
        </p:nvGrpSpPr>
        <p:grpSpPr>
          <a:xfrm>
            <a:off x="7130045" y="2937927"/>
            <a:ext cx="402823" cy="64167"/>
            <a:chOff x="5695769" y="1906830"/>
            <a:chExt cx="617694" cy="94108"/>
          </a:xfrm>
        </p:grpSpPr>
        <p:sp>
          <p:nvSpPr>
            <p:cNvPr id="46" name="Google Shape;2922;p243">
              <a:extLst>
                <a:ext uri="{FF2B5EF4-FFF2-40B4-BE49-F238E27FC236}">
                  <a16:creationId xmlns:a16="http://schemas.microsoft.com/office/drawing/2014/main" id="{ACC3E633-704B-9903-8190-F64CDC8F803B}"/>
                </a:ext>
              </a:extLst>
            </p:cNvPr>
            <p:cNvSpPr/>
            <p:nvPr/>
          </p:nvSpPr>
          <p:spPr>
            <a:xfrm>
              <a:off x="5695769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7" name="Google Shape;2923;p243">
              <a:extLst>
                <a:ext uri="{FF2B5EF4-FFF2-40B4-BE49-F238E27FC236}">
                  <a16:creationId xmlns:a16="http://schemas.microsoft.com/office/drawing/2014/main" id="{AC2DBF60-A6C4-8C35-58EA-4FC57E756800}"/>
                </a:ext>
              </a:extLst>
            </p:cNvPr>
            <p:cNvSpPr/>
            <p:nvPr/>
          </p:nvSpPr>
          <p:spPr>
            <a:xfrm>
              <a:off x="5857745" y="1906830"/>
              <a:ext cx="131765" cy="94108"/>
            </a:xfrm>
            <a:prstGeom prst="flowChartMagneticDisk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8" name="Google Shape;2924;p243">
              <a:extLst>
                <a:ext uri="{FF2B5EF4-FFF2-40B4-BE49-F238E27FC236}">
                  <a16:creationId xmlns:a16="http://schemas.microsoft.com/office/drawing/2014/main" id="{E89A51FF-CEC4-13D0-919B-417B8E340D0E}"/>
                </a:ext>
              </a:extLst>
            </p:cNvPr>
            <p:cNvSpPr/>
            <p:nvPr/>
          </p:nvSpPr>
          <p:spPr>
            <a:xfrm>
              <a:off x="6019721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49" name="Google Shape;2925;p243">
              <a:extLst>
                <a:ext uri="{FF2B5EF4-FFF2-40B4-BE49-F238E27FC236}">
                  <a16:creationId xmlns:a16="http://schemas.microsoft.com/office/drawing/2014/main" id="{445AA420-03DD-E0FA-5682-41B114C202D6}"/>
                </a:ext>
              </a:extLst>
            </p:cNvPr>
            <p:cNvSpPr/>
            <p:nvPr/>
          </p:nvSpPr>
          <p:spPr>
            <a:xfrm>
              <a:off x="6181698" y="1906830"/>
              <a:ext cx="131765" cy="94108"/>
            </a:xfrm>
            <a:prstGeom prst="flowChartMagneticDisk">
              <a:avLst/>
            </a:prstGeom>
            <a:solidFill>
              <a:srgbClr val="CC00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9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pic>
        <p:nvPicPr>
          <p:cNvPr id="52" name="Google Shape;2926;p243">
            <a:extLst>
              <a:ext uri="{FF2B5EF4-FFF2-40B4-BE49-F238E27FC236}">
                <a16:creationId xmlns:a16="http://schemas.microsoft.com/office/drawing/2014/main" id="{92BA7468-81DC-8A3E-A393-5889356CF57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847" y="1922953"/>
            <a:ext cx="1315459" cy="465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2927;p243">
            <a:extLst>
              <a:ext uri="{FF2B5EF4-FFF2-40B4-BE49-F238E27FC236}">
                <a16:creationId xmlns:a16="http://schemas.microsoft.com/office/drawing/2014/main" id="{45D2D1E5-FD30-AFE3-0D60-F50EF0CE8A23}"/>
              </a:ext>
            </a:extLst>
          </p:cNvPr>
          <p:cNvGrpSpPr/>
          <p:nvPr/>
        </p:nvGrpSpPr>
        <p:grpSpPr>
          <a:xfrm>
            <a:off x="8094826" y="2479138"/>
            <a:ext cx="1663960" cy="429779"/>
            <a:chOff x="1236683" y="1230207"/>
            <a:chExt cx="1620847" cy="479038"/>
          </a:xfrm>
        </p:grpSpPr>
        <p:sp>
          <p:nvSpPr>
            <p:cNvPr id="54" name="Google Shape;2928;p243">
              <a:extLst>
                <a:ext uri="{FF2B5EF4-FFF2-40B4-BE49-F238E27FC236}">
                  <a16:creationId xmlns:a16="http://schemas.microsoft.com/office/drawing/2014/main" id="{5F9E944B-E67F-A578-B694-B2604709ED1D}"/>
                </a:ext>
              </a:extLst>
            </p:cNvPr>
            <p:cNvSpPr/>
            <p:nvPr/>
          </p:nvSpPr>
          <p:spPr>
            <a:xfrm>
              <a:off x="1236683" y="1230207"/>
              <a:ext cx="1620600" cy="234000"/>
            </a:xfrm>
            <a:prstGeom prst="rect">
              <a:avLst/>
            </a:prstGeom>
            <a:solidFill>
              <a:srgbClr val="EE0000"/>
            </a:solidFill>
            <a:ln w="9525" cap="flat" cmpd="sng">
              <a:solidFill>
                <a:srgbClr val="ED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GB" sz="896" b="1">
                  <a:solidFill>
                    <a:srgbClr val="FFFFFF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OpenShift Workers x N</a:t>
              </a:r>
              <a:endParaRPr sz="896" b="1" i="0" u="none" strike="noStrike" cap="none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" name="Google Shape;2929;p243">
              <a:extLst>
                <a:ext uri="{FF2B5EF4-FFF2-40B4-BE49-F238E27FC236}">
                  <a16:creationId xmlns:a16="http://schemas.microsoft.com/office/drawing/2014/main" id="{B02B4578-CC5B-46BC-5B85-8E91FACCCFD5}"/>
                </a:ext>
              </a:extLst>
            </p:cNvPr>
            <p:cNvSpPr/>
            <p:nvPr/>
          </p:nvSpPr>
          <p:spPr>
            <a:xfrm>
              <a:off x="1240503" y="1517545"/>
              <a:ext cx="790200" cy="191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4">
                  <a:latin typeface="Red Hat Display"/>
                  <a:ea typeface="Red Hat Display"/>
                  <a:cs typeface="Red Hat Display"/>
                  <a:sym typeface="Red Hat Display"/>
                </a:rPr>
                <a:t>Server</a:t>
              </a:r>
              <a:endParaRPr sz="102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6" name="Google Shape;2930;p243">
              <a:extLst>
                <a:ext uri="{FF2B5EF4-FFF2-40B4-BE49-F238E27FC236}">
                  <a16:creationId xmlns:a16="http://schemas.microsoft.com/office/drawing/2014/main" id="{FAE69ECF-6BB8-C2EA-C323-A4FB3B892FF4}"/>
                </a:ext>
              </a:extLst>
            </p:cNvPr>
            <p:cNvSpPr/>
            <p:nvPr/>
          </p:nvSpPr>
          <p:spPr>
            <a:xfrm>
              <a:off x="2067330" y="1517545"/>
              <a:ext cx="790200" cy="1917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7043" tIns="117043" rIns="117043" bIns="11704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792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24">
                  <a:latin typeface="Red Hat Display"/>
                  <a:ea typeface="Red Hat Display"/>
                  <a:cs typeface="Red Hat Display"/>
                  <a:sym typeface="Red Hat Display"/>
                </a:rPr>
                <a:t>Server</a:t>
              </a:r>
              <a:endParaRPr sz="1024"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cxnSp>
        <p:nvCxnSpPr>
          <p:cNvPr id="59" name="Google Shape;2931;p243">
            <a:extLst>
              <a:ext uri="{FF2B5EF4-FFF2-40B4-BE49-F238E27FC236}">
                <a16:creationId xmlns:a16="http://schemas.microsoft.com/office/drawing/2014/main" id="{3684E472-3881-E0F3-993C-4367BC5543D4}"/>
              </a:ext>
            </a:extLst>
          </p:cNvPr>
          <p:cNvCxnSpPr/>
          <p:nvPr/>
        </p:nvCxnSpPr>
        <p:spPr>
          <a:xfrm>
            <a:off x="7693481" y="2584107"/>
            <a:ext cx="40134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932;p243">
            <a:extLst>
              <a:ext uri="{FF2B5EF4-FFF2-40B4-BE49-F238E27FC236}">
                <a16:creationId xmlns:a16="http://schemas.microsoft.com/office/drawing/2014/main" id="{F1189481-2081-2A21-5F9C-51E800B2A176}"/>
              </a:ext>
            </a:extLst>
          </p:cNvPr>
          <p:cNvSpPr/>
          <p:nvPr/>
        </p:nvSpPr>
        <p:spPr>
          <a:xfrm>
            <a:off x="8094841" y="2256671"/>
            <a:ext cx="1664143" cy="17206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24">
                <a:latin typeface="Red Hat Display"/>
                <a:ea typeface="Red Hat Display"/>
                <a:cs typeface="Red Hat Display"/>
                <a:sym typeface="Red Hat Display"/>
              </a:rPr>
              <a:t>CNF / VM workloads</a:t>
            </a:r>
            <a:endParaRPr sz="1024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63" name="Google Shape;2933;p243">
            <a:extLst>
              <a:ext uri="{FF2B5EF4-FFF2-40B4-BE49-F238E27FC236}">
                <a16:creationId xmlns:a16="http://schemas.microsoft.com/office/drawing/2014/main" id="{4B1740F4-29B6-8922-031F-5528E6E4E6FB}"/>
              </a:ext>
            </a:extLst>
          </p:cNvPr>
          <p:cNvCxnSpPr/>
          <p:nvPr/>
        </p:nvCxnSpPr>
        <p:spPr>
          <a:xfrm>
            <a:off x="4034677" y="2656541"/>
            <a:ext cx="103159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2934;p243">
            <a:extLst>
              <a:ext uri="{FF2B5EF4-FFF2-40B4-BE49-F238E27FC236}">
                <a16:creationId xmlns:a16="http://schemas.microsoft.com/office/drawing/2014/main" id="{5B0B28A5-D6A6-332A-C514-72F2C6A7C878}"/>
              </a:ext>
            </a:extLst>
          </p:cNvPr>
          <p:cNvSpPr/>
          <p:nvPr/>
        </p:nvSpPr>
        <p:spPr>
          <a:xfrm>
            <a:off x="1049554" y="3478010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VM wn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7" name="Google Shape;2935;p243">
            <a:extLst>
              <a:ext uri="{FF2B5EF4-FFF2-40B4-BE49-F238E27FC236}">
                <a16:creationId xmlns:a16="http://schemas.microsoft.com/office/drawing/2014/main" id="{26379DFA-5EF1-D1A1-907A-67E0DF4341B5}"/>
              </a:ext>
            </a:extLst>
          </p:cNvPr>
          <p:cNvSpPr/>
          <p:nvPr/>
        </p:nvSpPr>
        <p:spPr>
          <a:xfrm>
            <a:off x="1956135" y="3478010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 VM wn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9" name="Google Shape;2936;p243">
            <a:extLst>
              <a:ext uri="{FF2B5EF4-FFF2-40B4-BE49-F238E27FC236}">
                <a16:creationId xmlns:a16="http://schemas.microsoft.com/office/drawing/2014/main" id="{A7BF0956-3D18-D7A7-045E-836F76627107}"/>
              </a:ext>
            </a:extLst>
          </p:cNvPr>
          <p:cNvSpPr/>
          <p:nvPr/>
        </p:nvSpPr>
        <p:spPr>
          <a:xfrm>
            <a:off x="2862717" y="3478010"/>
            <a:ext cx="866445" cy="245416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7043" tIns="117043" rIns="117043" bIns="11704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9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">
                <a:latin typeface="Red Hat Display"/>
                <a:ea typeface="Red Hat Display"/>
                <a:cs typeface="Red Hat Display"/>
                <a:sym typeface="Red Hat Display"/>
              </a:rPr>
              <a:t>VM wn</a:t>
            </a:r>
            <a:endParaRPr sz="128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10442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1B3D7-B9E2-534D-A1E8-8B159D674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8CC99B-4448-064C-ACFA-F39475122D2B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50485-92DC-FEC5-0CB4-A541C7E97A25}"/>
              </a:ext>
            </a:extLst>
          </p:cNvPr>
          <p:cNvSpPr txBox="1"/>
          <p:nvPr/>
        </p:nvSpPr>
        <p:spPr>
          <a:xfrm>
            <a:off x="676348" y="2661714"/>
            <a:ext cx="8728851" cy="1204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solidFill>
                  <a:srgbClr val="041883"/>
                </a:solidFill>
                <a:latin typeface="Red Hat Display"/>
              </a:rPr>
              <a:t>Zero Touch Provisioning and Automation</a:t>
            </a:r>
          </a:p>
          <a:p>
            <a:r>
              <a:rPr lang="en-US" sz="2000">
                <a:solidFill>
                  <a:srgbClr val="041883"/>
                </a:solidFill>
                <a:latin typeface="Red Hat Display"/>
              </a:rPr>
              <a:t>Bare Metal Inventory &amp; </a:t>
            </a:r>
            <a:r>
              <a:rPr lang="en-US" sz="2000" err="1">
                <a:solidFill>
                  <a:srgbClr val="041883"/>
                </a:solidFill>
                <a:latin typeface="Red Hat Display"/>
              </a:rPr>
              <a:t>GitOps</a:t>
            </a:r>
            <a:endParaRPr lang="en-US" sz="2000">
              <a:solidFill>
                <a:srgbClr val="041883"/>
              </a:solidFill>
              <a:latin typeface="Red Hat Display"/>
            </a:endParaRPr>
          </a:p>
          <a:p>
            <a:endParaRPr lang="en-US">
              <a:solidFill>
                <a:srgbClr val="041883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1099A9-EF9C-CB60-6315-60B811F4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449478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0CDF-C4A1-7E40-9E77-15C5A819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9975" y="6216109"/>
            <a:ext cx="264446" cy="123111"/>
          </a:xfrm>
        </p:spPr>
        <p:txBody>
          <a:bodyPr/>
          <a:lstStyle/>
          <a:p>
            <a:fld id="{8B8CC99B-4448-064C-ACFA-F39475122D2B}" type="slidenum">
              <a:rPr lang="en-GB" smtClean="0">
                <a:solidFill>
                  <a:schemeClr val="bg1"/>
                </a:solidFill>
              </a:rPr>
              <a:pPr/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14" name="Picture 1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0BC484B-21A8-52D7-D905-9B409CAE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19" y="376101"/>
            <a:ext cx="10168507" cy="5829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6B873E-5ECD-709A-8211-D7430DFB42E1}"/>
              </a:ext>
            </a:extLst>
          </p:cNvPr>
          <p:cNvSpPr txBox="1"/>
          <p:nvPr/>
        </p:nvSpPr>
        <p:spPr>
          <a:xfrm>
            <a:off x="9396663" y="19250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CB5AD-72A7-235C-C76E-298E09A8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/>
              <a:t>Telco Cloud - Core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17322485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irgin Media + O2 Template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F7F7F7"/>
      </a:lt2>
      <a:accent1>
        <a:srgbClr val="0019A5"/>
      </a:accent1>
      <a:accent2>
        <a:srgbClr val="E10A0A"/>
      </a:accent2>
      <a:accent3>
        <a:srgbClr val="FF0090"/>
      </a:accent3>
      <a:accent4>
        <a:srgbClr val="FFC548"/>
      </a:accent4>
      <a:accent5>
        <a:srgbClr val="02D16A"/>
      </a:accent5>
      <a:accent6>
        <a:srgbClr val="19ACFF"/>
      </a:accent6>
      <a:hlink>
        <a:srgbClr val="41B9E6"/>
      </a:hlink>
      <a:folHlink>
        <a:srgbClr val="F456E2"/>
      </a:folHlink>
    </a:clrScheme>
    <a:fontScheme name="Custom 23">
      <a:majorFont>
        <a:latin typeface="Aeonik Pro Light"/>
        <a:ea typeface=""/>
        <a:cs typeface=""/>
      </a:majorFont>
      <a:minorFont>
        <a:latin typeface="Aeonik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/>
      <a:bodyPr vert="horz" wrap="square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MO2 PPT Template_Jan24" id="{DC5160DF-E663-2F43-B0EF-7C0282563269}" vid="{E6BBDEB1-83AE-B049-9B99-0B5CF4015C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24ecebb-2844-4a05-a08c-f73c43ac4329" xsi:nil="true"/>
    <lcf76f155ced4ddcb4097134ff3c332f xmlns="a7c5a556-140a-4998-98ee-d65f78d49f0b">
      <Terms xmlns="http://schemas.microsoft.com/office/infopath/2007/PartnerControls"/>
    </lcf76f155ced4ddcb4097134ff3c332f>
    <SharedWithUsers xmlns="124ecebb-2844-4a05-a08c-f73c43ac4329">
      <UserInfo>
        <DisplayName>Ben Littlewood 01</DisplayName>
        <AccountId>153</AccountId>
        <AccountType/>
      </UserInfo>
    </SharedWithUsers>
    <_ip_UnifiedCompliancePolicyUIAction xmlns="http://schemas.microsoft.com/sharepoint/v3" xsi:nil="true"/>
    <Notes0 xmlns="a7c5a556-140a-4998-98ee-d65f78d49f0b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1DD27F5CD55742BE80BF23DB8E7D77" ma:contentTypeVersion="21" ma:contentTypeDescription="Create a new document." ma:contentTypeScope="" ma:versionID="08c02527d1f802a80da3ab6495b47b48">
  <xsd:schema xmlns:xsd="http://www.w3.org/2001/XMLSchema" xmlns:xs="http://www.w3.org/2001/XMLSchema" xmlns:p="http://schemas.microsoft.com/office/2006/metadata/properties" xmlns:ns1="http://schemas.microsoft.com/sharepoint/v3" xmlns:ns2="a7c5a556-140a-4998-98ee-d65f78d49f0b" xmlns:ns3="124ecebb-2844-4a05-a08c-f73c43ac4329" targetNamespace="http://schemas.microsoft.com/office/2006/metadata/properties" ma:root="true" ma:fieldsID="637a4c942a44006de4406c2e715b0cce" ns1:_="" ns2:_="" ns3:_="">
    <xsd:import namespace="http://schemas.microsoft.com/sharepoint/v3"/>
    <xsd:import namespace="a7c5a556-140a-4998-98ee-d65f78d49f0b"/>
    <xsd:import namespace="124ecebb-2844-4a05-a08c-f73c43ac43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Notes0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c5a556-140a-4998-98ee-d65f78d49f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s0" ma:index="20" nillable="true" ma:displayName="Notes" ma:format="Dropdown" ma:internalName="Notes0">
      <xsd:simpleType>
        <xsd:restriction base="dms:Note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93e50966-3b8a-4923-a606-5fdc3ce40c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cebb-2844-4a05-a08c-f73c43ac43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e565d564-2e31-438d-902d-b2a29ad0c971}" ma:internalName="TaxCatchAll" ma:showField="CatchAllData" ma:web="124ecebb-2844-4a05-a08c-f73c43ac43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5ED70F-BD1D-40CE-8A70-B2730886E5A4}">
  <ds:schemaRefs>
    <ds:schemaRef ds:uri="124ecebb-2844-4a05-a08c-f73c43ac4329"/>
    <ds:schemaRef ds:uri="373bc10f-a0c6-4081-bb6d-288e643ef9b9"/>
    <ds:schemaRef ds:uri="75c7444c-5608-4b98-8e81-0d3867013225"/>
    <ds:schemaRef ds:uri="a7c5a556-140a-4998-98ee-d65f78d49f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D4A4738-FA4E-4905-8020-5A79DA22BE6A}">
  <ds:schemaRefs>
    <ds:schemaRef ds:uri="124ecebb-2844-4a05-a08c-f73c43ac4329"/>
    <ds:schemaRef ds:uri="a7c5a556-140a-4998-98ee-d65f78d49f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BCCD66-5ECE-486E-8F68-4AABFDA39F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Virgin Media + O2 Template</Template>
  <Application>Microsoft Office PowerPoint</Application>
  <PresentationFormat>Custom</PresentationFormat>
  <Slides>18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Virgin Media + O2 Template</vt:lpstr>
      <vt:lpstr>RH CaaS on BareMetal POC</vt:lpstr>
      <vt:lpstr>Agenda</vt:lpstr>
      <vt:lpstr>PowerPoint Presentation</vt:lpstr>
      <vt:lpstr>Physical Rack Layout</vt:lpstr>
      <vt:lpstr>Networking Architecture</vt:lpstr>
      <vt:lpstr>Handover to Red Hat</vt:lpstr>
      <vt:lpstr>OpenShift Logical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OpenShift Cluster Upgrade </vt:lpstr>
      <vt:lpstr>Next Steps…</vt:lpstr>
      <vt:lpstr>Thank you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 CaaS on BareMetal POC</dc:title>
  <dc:subject/>
  <dc:creator>Nauka Fernando (UK)</dc:creator>
  <cp:keywords/>
  <dc:description/>
  <cp:revision>2</cp:revision>
  <dcterms:created xsi:type="dcterms:W3CDTF">2024-05-08T16:17:41Z</dcterms:created>
  <dcterms:modified xsi:type="dcterms:W3CDTF">2024-07-12T08:46:54Z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5a8bb889-6c23-4641-b004-19a4a00f5cfa</vt:lpwstr>
  </property>
  <property fmtid="{D5CDD505-2E9C-101B-9397-08002B2CF9AE}" pid="3" name="Offisync_UniqueId">
    <vt:lpwstr>155507</vt:lpwstr>
  </property>
  <property fmtid="{D5CDD505-2E9C-101B-9397-08002B2CF9AE}" pid="4" name="Jive_VersionGuid">
    <vt:lpwstr>65d649ca-c25d-4da1-8c38-dc638db1ed0b</vt:lpwstr>
  </property>
  <property fmtid="{D5CDD505-2E9C-101B-9397-08002B2CF9AE}" pid="5" name="Jive_LatestUserAccountName">
    <vt:lpwstr>lucy.matthews@virginmedia.co.uk</vt:lpwstr>
  </property>
  <property fmtid="{D5CDD505-2E9C-101B-9397-08002B2CF9AE}" pid="6" name="Offisync_ProviderInitializationData">
    <vt:lpwstr>https://jive.aa.liberty.biz</vt:lpwstr>
  </property>
  <property fmtid="{D5CDD505-2E9C-101B-9397-08002B2CF9AE}" pid="7" name="Offisync_UpdateToken">
    <vt:lpwstr>1</vt:lpwstr>
  </property>
  <property fmtid="{D5CDD505-2E9C-101B-9397-08002B2CF9AE}" pid="8" name="ContentTypeId">
    <vt:lpwstr>0x010100C81DD27F5CD55742BE80BF23DB8E7D77</vt:lpwstr>
  </property>
  <property fmtid="{D5CDD505-2E9C-101B-9397-08002B2CF9AE}" pid="9" name="MediaServiceImageTags">
    <vt:lpwstr/>
  </property>
</Properties>
</file>